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58" r:id="rId7"/>
    <p:sldId id="259" r:id="rId8"/>
    <p:sldId id="260" r:id="rId9"/>
    <p:sldId id="264" r:id="rId10"/>
    <p:sldId id="265" r:id="rId11"/>
    <p:sldId id="266" r:id="rId12"/>
    <p:sldId id="267" r:id="rId13"/>
    <p:sldId id="261" r:id="rId14"/>
    <p:sldId id="268" r:id="rId15"/>
    <p:sldId id="262" r:id="rId16"/>
    <p:sldId id="263" r:id="rId17"/>
    <p:sldId id="270" r:id="rId18"/>
    <p:sldId id="288" r:id="rId19"/>
    <p:sldId id="269" r:id="rId20"/>
    <p:sldId id="278" r:id="rId21"/>
    <p:sldId id="281" r:id="rId22"/>
    <p:sldId id="279" r:id="rId23"/>
    <p:sldId id="271" r:id="rId24"/>
    <p:sldId id="272" r:id="rId25"/>
    <p:sldId id="273" r:id="rId26"/>
    <p:sldId id="286" r:id="rId27"/>
    <p:sldId id="287" r:id="rId28"/>
    <p:sldId id="274" r:id="rId29"/>
    <p:sldId id="275" r:id="rId30"/>
    <p:sldId id="276" r:id="rId31"/>
    <p:sldId id="277" r:id="rId32"/>
    <p:sldId id="297" r:id="rId33"/>
    <p:sldId id="285" r:id="rId34"/>
    <p:sldId id="295" r:id="rId35"/>
    <p:sldId id="289" r:id="rId36"/>
    <p:sldId id="296" r:id="rId37"/>
    <p:sldId id="291" r:id="rId38"/>
    <p:sldId id="292" r:id="rId39"/>
    <p:sldId id="293" r:id="rId40"/>
    <p:sldId id="294" r:id="rId41"/>
    <p:sldId id="298" r:id="rId42"/>
    <p:sldId id="299"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7" d="100"/>
          <a:sy n="67" d="100"/>
        </p:scale>
        <p:origin x="64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5060120-F5D8-4884-B7ED-DB16252C2D69}" type="doc">
      <dgm:prSet loTypeId="urn:microsoft.com/office/officeart/2005/8/layout/process4" loCatId="process" qsTypeId="urn:microsoft.com/office/officeart/2005/8/quickstyle/simple1" qsCatId="simple" csTypeId="urn:microsoft.com/office/officeart/2005/8/colors/colorful1" csCatId="colorful"/>
      <dgm:spPr/>
      <dgm:t>
        <a:bodyPr/>
        <a:lstStyle/>
        <a:p>
          <a:endParaRPr lang="en-US"/>
        </a:p>
      </dgm:t>
    </dgm:pt>
    <dgm:pt modelId="{00B0A0D7-E274-46BE-8501-7D66544078D2}">
      <dgm:prSet/>
      <dgm:spPr/>
      <dgm:t>
        <a:bodyPr/>
        <a:lstStyle/>
        <a:p>
          <a:r>
            <a:rPr lang="en-US" b="0" i="0"/>
            <a:t>Although the most common form of switching is Layer 2 switching, it is important to know that switching can also be performed as Layers 1, 3, and 4, or the OSI Model. </a:t>
          </a:r>
          <a:endParaRPr lang="en-US"/>
        </a:p>
      </dgm:t>
    </dgm:pt>
    <dgm:pt modelId="{5307FD48-3190-4780-B5A4-6CDAD5DC347C}" type="parTrans" cxnId="{A2E85AA8-DBC1-4753-A8F2-FB1856EEED9A}">
      <dgm:prSet/>
      <dgm:spPr/>
      <dgm:t>
        <a:bodyPr/>
        <a:lstStyle/>
        <a:p>
          <a:endParaRPr lang="en-US"/>
        </a:p>
      </dgm:t>
    </dgm:pt>
    <dgm:pt modelId="{45B05F0C-D32B-48AD-A7C3-238755C3FEE5}" type="sibTrans" cxnId="{A2E85AA8-DBC1-4753-A8F2-FB1856EEED9A}">
      <dgm:prSet/>
      <dgm:spPr/>
      <dgm:t>
        <a:bodyPr/>
        <a:lstStyle/>
        <a:p>
          <a:endParaRPr lang="en-US"/>
        </a:p>
      </dgm:t>
    </dgm:pt>
    <dgm:pt modelId="{F7C14D30-67D8-4E1C-BDC0-F7C509F7CC08}">
      <dgm:prSet/>
      <dgm:spPr/>
      <dgm:t>
        <a:bodyPr/>
        <a:lstStyle/>
        <a:p>
          <a:r>
            <a:rPr lang="en-US"/>
            <a:t>The different methods of internetwork switching described in this section are as follows:</a:t>
          </a:r>
        </a:p>
      </dgm:t>
    </dgm:pt>
    <dgm:pt modelId="{12F9CF0C-DC05-4968-95BD-672803D20590}" type="parTrans" cxnId="{68EB1508-1CD1-4F8F-84C8-1F37773CF1B6}">
      <dgm:prSet/>
      <dgm:spPr/>
      <dgm:t>
        <a:bodyPr/>
        <a:lstStyle/>
        <a:p>
          <a:endParaRPr lang="en-US"/>
        </a:p>
      </dgm:t>
    </dgm:pt>
    <dgm:pt modelId="{6D89367C-6B05-4649-8232-C9FACFCE411D}" type="sibTrans" cxnId="{68EB1508-1CD1-4F8F-84C8-1F37773CF1B6}">
      <dgm:prSet/>
      <dgm:spPr/>
      <dgm:t>
        <a:bodyPr/>
        <a:lstStyle/>
        <a:p>
          <a:endParaRPr lang="en-US"/>
        </a:p>
      </dgm:t>
    </dgm:pt>
    <dgm:pt modelId="{12E8CA1E-8C5D-4BF2-93C0-D2DBB74B2363}">
      <dgm:prSet/>
      <dgm:spPr/>
      <dgm:t>
        <a:bodyPr/>
        <a:lstStyle/>
        <a:p>
          <a:r>
            <a:rPr lang="en-US"/>
            <a:t>Switching at the Physical Layer</a:t>
          </a:r>
        </a:p>
      </dgm:t>
    </dgm:pt>
    <dgm:pt modelId="{503942C1-DA58-494D-BD96-7A84EC8B49A7}" type="parTrans" cxnId="{353F6B68-2D0B-4AB3-AFFC-6AA32A27061B}">
      <dgm:prSet/>
      <dgm:spPr/>
      <dgm:t>
        <a:bodyPr/>
        <a:lstStyle/>
        <a:p>
          <a:endParaRPr lang="en-US"/>
        </a:p>
      </dgm:t>
    </dgm:pt>
    <dgm:pt modelId="{4FA59D23-00AF-4C17-B245-AFE1232E0AB1}" type="sibTrans" cxnId="{353F6B68-2D0B-4AB3-AFFC-6AA32A27061B}">
      <dgm:prSet/>
      <dgm:spPr/>
      <dgm:t>
        <a:bodyPr/>
        <a:lstStyle/>
        <a:p>
          <a:endParaRPr lang="en-US"/>
        </a:p>
      </dgm:t>
    </dgm:pt>
    <dgm:pt modelId="{25A7AF51-BA9C-4AEA-A161-839E2A573A32}">
      <dgm:prSet/>
      <dgm:spPr/>
      <dgm:t>
        <a:bodyPr/>
        <a:lstStyle/>
        <a:p>
          <a:r>
            <a:rPr lang="en-US"/>
            <a:t>Switching at the Data Link Layer</a:t>
          </a:r>
        </a:p>
      </dgm:t>
    </dgm:pt>
    <dgm:pt modelId="{0D5B3BBD-6A38-4D29-A50B-8A10F3C4B98C}" type="parTrans" cxnId="{1099E95D-8AA6-4009-986A-6AD330FB68F4}">
      <dgm:prSet/>
      <dgm:spPr/>
      <dgm:t>
        <a:bodyPr/>
        <a:lstStyle/>
        <a:p>
          <a:endParaRPr lang="en-US"/>
        </a:p>
      </dgm:t>
    </dgm:pt>
    <dgm:pt modelId="{13C0CAC6-DC39-41FB-84D9-90360B3AC130}" type="sibTrans" cxnId="{1099E95D-8AA6-4009-986A-6AD330FB68F4}">
      <dgm:prSet/>
      <dgm:spPr/>
      <dgm:t>
        <a:bodyPr/>
        <a:lstStyle/>
        <a:p>
          <a:endParaRPr lang="en-US"/>
        </a:p>
      </dgm:t>
    </dgm:pt>
    <dgm:pt modelId="{31DBE25C-33EB-441D-BEEC-5E33A99DBA80}">
      <dgm:prSet/>
      <dgm:spPr/>
      <dgm:t>
        <a:bodyPr/>
        <a:lstStyle/>
        <a:p>
          <a:r>
            <a:rPr lang="en-US"/>
            <a:t>Switching at the Network Layer</a:t>
          </a:r>
        </a:p>
      </dgm:t>
    </dgm:pt>
    <dgm:pt modelId="{0ED33251-7757-4734-A41A-57C7EC763284}" type="parTrans" cxnId="{3664C04F-DB7F-4C84-B66F-7101762BB6B8}">
      <dgm:prSet/>
      <dgm:spPr/>
      <dgm:t>
        <a:bodyPr/>
        <a:lstStyle/>
        <a:p>
          <a:endParaRPr lang="en-US"/>
        </a:p>
      </dgm:t>
    </dgm:pt>
    <dgm:pt modelId="{565433D3-A459-4ADD-A1A1-BA810974DB38}" type="sibTrans" cxnId="{3664C04F-DB7F-4C84-B66F-7101762BB6B8}">
      <dgm:prSet/>
      <dgm:spPr/>
      <dgm:t>
        <a:bodyPr/>
        <a:lstStyle/>
        <a:p>
          <a:endParaRPr lang="en-US"/>
        </a:p>
      </dgm:t>
    </dgm:pt>
    <dgm:pt modelId="{BD0651A9-2812-4E64-BDA0-841027C70A0E}">
      <dgm:prSet/>
      <dgm:spPr/>
      <dgm:t>
        <a:bodyPr/>
        <a:lstStyle/>
        <a:p>
          <a:r>
            <a:rPr lang="en-US"/>
            <a:t>Switching at the Transport Layer</a:t>
          </a:r>
        </a:p>
      </dgm:t>
    </dgm:pt>
    <dgm:pt modelId="{95AAD0E6-9078-4AD3-9397-D4655DFE14CF}" type="parTrans" cxnId="{0AD2AB16-69C3-41EF-AE92-54DE10EA7AF6}">
      <dgm:prSet/>
      <dgm:spPr/>
      <dgm:t>
        <a:bodyPr/>
        <a:lstStyle/>
        <a:p>
          <a:endParaRPr lang="en-US"/>
        </a:p>
      </dgm:t>
    </dgm:pt>
    <dgm:pt modelId="{1BD75209-C4BC-4F46-A612-2CA5C22A00D8}" type="sibTrans" cxnId="{0AD2AB16-69C3-41EF-AE92-54DE10EA7AF6}">
      <dgm:prSet/>
      <dgm:spPr/>
      <dgm:t>
        <a:bodyPr/>
        <a:lstStyle/>
        <a:p>
          <a:endParaRPr lang="en-US"/>
        </a:p>
      </dgm:t>
    </dgm:pt>
    <dgm:pt modelId="{E37CFBF4-3EFC-4F07-AC6A-8395DB41250A}">
      <dgm:prSet/>
      <dgm:spPr/>
      <dgm:t>
        <a:bodyPr/>
        <a:lstStyle/>
        <a:p>
          <a:r>
            <a:rPr lang="en-US"/>
            <a:t>Multilayer Switching (MLS)</a:t>
          </a:r>
        </a:p>
      </dgm:t>
    </dgm:pt>
    <dgm:pt modelId="{FC3EB2E9-097D-46C2-8548-A5895990D621}" type="parTrans" cxnId="{0D431A4A-AF0E-4278-9664-080FFD290208}">
      <dgm:prSet/>
      <dgm:spPr/>
      <dgm:t>
        <a:bodyPr/>
        <a:lstStyle/>
        <a:p>
          <a:endParaRPr lang="en-US"/>
        </a:p>
      </dgm:t>
    </dgm:pt>
    <dgm:pt modelId="{EDCADAA7-049C-4A4C-884C-24308295B77E}" type="sibTrans" cxnId="{0D431A4A-AF0E-4278-9664-080FFD290208}">
      <dgm:prSet/>
      <dgm:spPr/>
      <dgm:t>
        <a:bodyPr/>
        <a:lstStyle/>
        <a:p>
          <a:endParaRPr lang="en-US"/>
        </a:p>
      </dgm:t>
    </dgm:pt>
    <dgm:pt modelId="{8658A177-6630-4D48-A41B-0CFA09CE3187}" type="pres">
      <dgm:prSet presAssocID="{F5060120-F5D8-4884-B7ED-DB16252C2D69}" presName="Name0" presStyleCnt="0">
        <dgm:presLayoutVars>
          <dgm:dir/>
          <dgm:animLvl val="lvl"/>
          <dgm:resizeHandles val="exact"/>
        </dgm:presLayoutVars>
      </dgm:prSet>
      <dgm:spPr/>
      <dgm:t>
        <a:bodyPr/>
        <a:lstStyle/>
        <a:p>
          <a:endParaRPr lang="en-US"/>
        </a:p>
      </dgm:t>
    </dgm:pt>
    <dgm:pt modelId="{A3D452D2-B1C9-4380-8891-EFA0AB5FD5F1}" type="pres">
      <dgm:prSet presAssocID="{F7C14D30-67D8-4E1C-BDC0-F7C509F7CC08}" presName="boxAndChildren" presStyleCnt="0"/>
      <dgm:spPr/>
    </dgm:pt>
    <dgm:pt modelId="{E45CC60C-0370-4961-879D-046C3E7CD214}" type="pres">
      <dgm:prSet presAssocID="{F7C14D30-67D8-4E1C-BDC0-F7C509F7CC08}" presName="parentTextBox" presStyleLbl="node1" presStyleIdx="0" presStyleCnt="2"/>
      <dgm:spPr/>
      <dgm:t>
        <a:bodyPr/>
        <a:lstStyle/>
        <a:p>
          <a:endParaRPr lang="en-US"/>
        </a:p>
      </dgm:t>
    </dgm:pt>
    <dgm:pt modelId="{3931E239-3635-4805-A92D-5F9A932B374A}" type="pres">
      <dgm:prSet presAssocID="{F7C14D30-67D8-4E1C-BDC0-F7C509F7CC08}" presName="entireBox" presStyleLbl="node1" presStyleIdx="0" presStyleCnt="2"/>
      <dgm:spPr/>
      <dgm:t>
        <a:bodyPr/>
        <a:lstStyle/>
        <a:p>
          <a:endParaRPr lang="en-US"/>
        </a:p>
      </dgm:t>
    </dgm:pt>
    <dgm:pt modelId="{0560BA49-CDE7-4466-BA60-EF64D7B9DF49}" type="pres">
      <dgm:prSet presAssocID="{F7C14D30-67D8-4E1C-BDC0-F7C509F7CC08}" presName="descendantBox" presStyleCnt="0"/>
      <dgm:spPr/>
    </dgm:pt>
    <dgm:pt modelId="{269F0EE6-B61A-4789-9332-8BE41ED8348C}" type="pres">
      <dgm:prSet presAssocID="{12E8CA1E-8C5D-4BF2-93C0-D2DBB74B2363}" presName="childTextBox" presStyleLbl="fgAccFollowNode1" presStyleIdx="0" presStyleCnt="5">
        <dgm:presLayoutVars>
          <dgm:bulletEnabled val="1"/>
        </dgm:presLayoutVars>
      </dgm:prSet>
      <dgm:spPr/>
      <dgm:t>
        <a:bodyPr/>
        <a:lstStyle/>
        <a:p>
          <a:endParaRPr lang="en-US"/>
        </a:p>
      </dgm:t>
    </dgm:pt>
    <dgm:pt modelId="{509E1E1E-54F3-4AA9-BF38-44B906A9F3D6}" type="pres">
      <dgm:prSet presAssocID="{25A7AF51-BA9C-4AEA-A161-839E2A573A32}" presName="childTextBox" presStyleLbl="fgAccFollowNode1" presStyleIdx="1" presStyleCnt="5">
        <dgm:presLayoutVars>
          <dgm:bulletEnabled val="1"/>
        </dgm:presLayoutVars>
      </dgm:prSet>
      <dgm:spPr/>
      <dgm:t>
        <a:bodyPr/>
        <a:lstStyle/>
        <a:p>
          <a:endParaRPr lang="en-US"/>
        </a:p>
      </dgm:t>
    </dgm:pt>
    <dgm:pt modelId="{1EEDE495-CB26-4E9A-A37C-FB1FDA75F633}" type="pres">
      <dgm:prSet presAssocID="{31DBE25C-33EB-441D-BEEC-5E33A99DBA80}" presName="childTextBox" presStyleLbl="fgAccFollowNode1" presStyleIdx="2" presStyleCnt="5">
        <dgm:presLayoutVars>
          <dgm:bulletEnabled val="1"/>
        </dgm:presLayoutVars>
      </dgm:prSet>
      <dgm:spPr/>
      <dgm:t>
        <a:bodyPr/>
        <a:lstStyle/>
        <a:p>
          <a:endParaRPr lang="en-US"/>
        </a:p>
      </dgm:t>
    </dgm:pt>
    <dgm:pt modelId="{7AFC7D85-4481-43BF-A69C-96C44DE2BA67}" type="pres">
      <dgm:prSet presAssocID="{BD0651A9-2812-4E64-BDA0-841027C70A0E}" presName="childTextBox" presStyleLbl="fgAccFollowNode1" presStyleIdx="3" presStyleCnt="5">
        <dgm:presLayoutVars>
          <dgm:bulletEnabled val="1"/>
        </dgm:presLayoutVars>
      </dgm:prSet>
      <dgm:spPr/>
      <dgm:t>
        <a:bodyPr/>
        <a:lstStyle/>
        <a:p>
          <a:endParaRPr lang="en-US"/>
        </a:p>
      </dgm:t>
    </dgm:pt>
    <dgm:pt modelId="{C58F8881-882E-49D2-8F5A-5C206AFC1756}" type="pres">
      <dgm:prSet presAssocID="{E37CFBF4-3EFC-4F07-AC6A-8395DB41250A}" presName="childTextBox" presStyleLbl="fgAccFollowNode1" presStyleIdx="4" presStyleCnt="5">
        <dgm:presLayoutVars>
          <dgm:bulletEnabled val="1"/>
        </dgm:presLayoutVars>
      </dgm:prSet>
      <dgm:spPr/>
      <dgm:t>
        <a:bodyPr/>
        <a:lstStyle/>
        <a:p>
          <a:endParaRPr lang="en-US"/>
        </a:p>
      </dgm:t>
    </dgm:pt>
    <dgm:pt modelId="{468B4DA2-5DE6-4887-AFDA-6B467B70A3BC}" type="pres">
      <dgm:prSet presAssocID="{45B05F0C-D32B-48AD-A7C3-238755C3FEE5}" presName="sp" presStyleCnt="0"/>
      <dgm:spPr/>
    </dgm:pt>
    <dgm:pt modelId="{65E6F2C5-94A6-4C73-978A-1126839044B5}" type="pres">
      <dgm:prSet presAssocID="{00B0A0D7-E274-46BE-8501-7D66544078D2}" presName="arrowAndChildren" presStyleCnt="0"/>
      <dgm:spPr/>
    </dgm:pt>
    <dgm:pt modelId="{466C0E0E-5BC0-44F8-96C9-B5923DEF6494}" type="pres">
      <dgm:prSet presAssocID="{00B0A0D7-E274-46BE-8501-7D66544078D2}" presName="parentTextArrow" presStyleLbl="node1" presStyleIdx="1" presStyleCnt="2"/>
      <dgm:spPr/>
      <dgm:t>
        <a:bodyPr/>
        <a:lstStyle/>
        <a:p>
          <a:endParaRPr lang="en-US"/>
        </a:p>
      </dgm:t>
    </dgm:pt>
  </dgm:ptLst>
  <dgm:cxnLst>
    <dgm:cxn modelId="{3894A463-337A-475F-B6BB-B90D4EB090A4}" type="presOf" srcId="{F7C14D30-67D8-4E1C-BDC0-F7C509F7CC08}" destId="{E45CC60C-0370-4961-879D-046C3E7CD214}" srcOrd="0" destOrd="0" presId="urn:microsoft.com/office/officeart/2005/8/layout/process4"/>
    <dgm:cxn modelId="{A2E85AA8-DBC1-4753-A8F2-FB1856EEED9A}" srcId="{F5060120-F5D8-4884-B7ED-DB16252C2D69}" destId="{00B0A0D7-E274-46BE-8501-7D66544078D2}" srcOrd="0" destOrd="0" parTransId="{5307FD48-3190-4780-B5A4-6CDAD5DC347C}" sibTransId="{45B05F0C-D32B-48AD-A7C3-238755C3FEE5}"/>
    <dgm:cxn modelId="{185E4EED-F7B3-41F9-B9C1-81F4B9F3CDEB}" type="presOf" srcId="{12E8CA1E-8C5D-4BF2-93C0-D2DBB74B2363}" destId="{269F0EE6-B61A-4789-9332-8BE41ED8348C}" srcOrd="0" destOrd="0" presId="urn:microsoft.com/office/officeart/2005/8/layout/process4"/>
    <dgm:cxn modelId="{3664C04F-DB7F-4C84-B66F-7101762BB6B8}" srcId="{F7C14D30-67D8-4E1C-BDC0-F7C509F7CC08}" destId="{31DBE25C-33EB-441D-BEEC-5E33A99DBA80}" srcOrd="2" destOrd="0" parTransId="{0ED33251-7757-4734-A41A-57C7EC763284}" sibTransId="{565433D3-A459-4ADD-A1A1-BA810974DB38}"/>
    <dgm:cxn modelId="{0AD2AB16-69C3-41EF-AE92-54DE10EA7AF6}" srcId="{F7C14D30-67D8-4E1C-BDC0-F7C509F7CC08}" destId="{BD0651A9-2812-4E64-BDA0-841027C70A0E}" srcOrd="3" destOrd="0" parTransId="{95AAD0E6-9078-4AD3-9397-D4655DFE14CF}" sibTransId="{1BD75209-C4BC-4F46-A612-2CA5C22A00D8}"/>
    <dgm:cxn modelId="{E6B36B11-FE8E-45D6-B17A-9F853EFCBFCC}" type="presOf" srcId="{E37CFBF4-3EFC-4F07-AC6A-8395DB41250A}" destId="{C58F8881-882E-49D2-8F5A-5C206AFC1756}" srcOrd="0" destOrd="0" presId="urn:microsoft.com/office/officeart/2005/8/layout/process4"/>
    <dgm:cxn modelId="{5EE146DB-CB16-49C8-B081-4C40059F563A}" type="presOf" srcId="{00B0A0D7-E274-46BE-8501-7D66544078D2}" destId="{466C0E0E-5BC0-44F8-96C9-B5923DEF6494}" srcOrd="0" destOrd="0" presId="urn:microsoft.com/office/officeart/2005/8/layout/process4"/>
    <dgm:cxn modelId="{0D431A4A-AF0E-4278-9664-080FFD290208}" srcId="{F7C14D30-67D8-4E1C-BDC0-F7C509F7CC08}" destId="{E37CFBF4-3EFC-4F07-AC6A-8395DB41250A}" srcOrd="4" destOrd="0" parTransId="{FC3EB2E9-097D-46C2-8548-A5895990D621}" sibTransId="{EDCADAA7-049C-4A4C-884C-24308295B77E}"/>
    <dgm:cxn modelId="{353F6B68-2D0B-4AB3-AFFC-6AA32A27061B}" srcId="{F7C14D30-67D8-4E1C-BDC0-F7C509F7CC08}" destId="{12E8CA1E-8C5D-4BF2-93C0-D2DBB74B2363}" srcOrd="0" destOrd="0" parTransId="{503942C1-DA58-494D-BD96-7A84EC8B49A7}" sibTransId="{4FA59D23-00AF-4C17-B245-AFE1232E0AB1}"/>
    <dgm:cxn modelId="{30E5B00F-D2E3-4C22-8C5D-2A4839D377CE}" type="presOf" srcId="{31DBE25C-33EB-441D-BEEC-5E33A99DBA80}" destId="{1EEDE495-CB26-4E9A-A37C-FB1FDA75F633}" srcOrd="0" destOrd="0" presId="urn:microsoft.com/office/officeart/2005/8/layout/process4"/>
    <dgm:cxn modelId="{1099E95D-8AA6-4009-986A-6AD330FB68F4}" srcId="{F7C14D30-67D8-4E1C-BDC0-F7C509F7CC08}" destId="{25A7AF51-BA9C-4AEA-A161-839E2A573A32}" srcOrd="1" destOrd="0" parTransId="{0D5B3BBD-6A38-4D29-A50B-8A10F3C4B98C}" sibTransId="{13C0CAC6-DC39-41FB-84D9-90360B3AC130}"/>
    <dgm:cxn modelId="{64EE73EB-7720-47FE-8E5E-9D97996324FF}" type="presOf" srcId="{25A7AF51-BA9C-4AEA-A161-839E2A573A32}" destId="{509E1E1E-54F3-4AA9-BF38-44B906A9F3D6}" srcOrd="0" destOrd="0" presId="urn:microsoft.com/office/officeart/2005/8/layout/process4"/>
    <dgm:cxn modelId="{68EB1508-1CD1-4F8F-84C8-1F37773CF1B6}" srcId="{F5060120-F5D8-4884-B7ED-DB16252C2D69}" destId="{F7C14D30-67D8-4E1C-BDC0-F7C509F7CC08}" srcOrd="1" destOrd="0" parTransId="{12F9CF0C-DC05-4968-95BD-672803D20590}" sibTransId="{6D89367C-6B05-4649-8232-C9FACFCE411D}"/>
    <dgm:cxn modelId="{A9522E25-C222-4086-93AC-7625733AFB15}" type="presOf" srcId="{F7C14D30-67D8-4E1C-BDC0-F7C509F7CC08}" destId="{3931E239-3635-4805-A92D-5F9A932B374A}" srcOrd="1" destOrd="0" presId="urn:microsoft.com/office/officeart/2005/8/layout/process4"/>
    <dgm:cxn modelId="{DB26A170-1452-428C-95F0-A949319BEA31}" type="presOf" srcId="{BD0651A9-2812-4E64-BDA0-841027C70A0E}" destId="{7AFC7D85-4481-43BF-A69C-96C44DE2BA67}" srcOrd="0" destOrd="0" presId="urn:microsoft.com/office/officeart/2005/8/layout/process4"/>
    <dgm:cxn modelId="{813CE2FC-EE08-4C0A-A979-54E950EA4F09}" type="presOf" srcId="{F5060120-F5D8-4884-B7ED-DB16252C2D69}" destId="{8658A177-6630-4D48-A41B-0CFA09CE3187}" srcOrd="0" destOrd="0" presId="urn:microsoft.com/office/officeart/2005/8/layout/process4"/>
    <dgm:cxn modelId="{C8F771F9-17C0-4111-AE39-006B136E19FF}" type="presParOf" srcId="{8658A177-6630-4D48-A41B-0CFA09CE3187}" destId="{A3D452D2-B1C9-4380-8891-EFA0AB5FD5F1}" srcOrd="0" destOrd="0" presId="urn:microsoft.com/office/officeart/2005/8/layout/process4"/>
    <dgm:cxn modelId="{8C5DA65C-FEA5-422E-8DEA-1F334209F9F5}" type="presParOf" srcId="{A3D452D2-B1C9-4380-8891-EFA0AB5FD5F1}" destId="{E45CC60C-0370-4961-879D-046C3E7CD214}" srcOrd="0" destOrd="0" presId="urn:microsoft.com/office/officeart/2005/8/layout/process4"/>
    <dgm:cxn modelId="{BAD2C71D-D1C3-4F7D-A701-EB1854B089C0}" type="presParOf" srcId="{A3D452D2-B1C9-4380-8891-EFA0AB5FD5F1}" destId="{3931E239-3635-4805-A92D-5F9A932B374A}" srcOrd="1" destOrd="0" presId="urn:microsoft.com/office/officeart/2005/8/layout/process4"/>
    <dgm:cxn modelId="{F45FF8F9-C911-49C9-A79C-93DF8E0956D0}" type="presParOf" srcId="{A3D452D2-B1C9-4380-8891-EFA0AB5FD5F1}" destId="{0560BA49-CDE7-4466-BA60-EF64D7B9DF49}" srcOrd="2" destOrd="0" presId="urn:microsoft.com/office/officeart/2005/8/layout/process4"/>
    <dgm:cxn modelId="{7FFEFAC4-7525-4BB3-B78B-7C2AFEE1B57B}" type="presParOf" srcId="{0560BA49-CDE7-4466-BA60-EF64D7B9DF49}" destId="{269F0EE6-B61A-4789-9332-8BE41ED8348C}" srcOrd="0" destOrd="0" presId="urn:microsoft.com/office/officeart/2005/8/layout/process4"/>
    <dgm:cxn modelId="{6131C875-FD74-491D-A9C6-0C7DF7131E03}" type="presParOf" srcId="{0560BA49-CDE7-4466-BA60-EF64D7B9DF49}" destId="{509E1E1E-54F3-4AA9-BF38-44B906A9F3D6}" srcOrd="1" destOrd="0" presId="urn:microsoft.com/office/officeart/2005/8/layout/process4"/>
    <dgm:cxn modelId="{05F8B571-D7EC-45CD-8C74-40372769C253}" type="presParOf" srcId="{0560BA49-CDE7-4466-BA60-EF64D7B9DF49}" destId="{1EEDE495-CB26-4E9A-A37C-FB1FDA75F633}" srcOrd="2" destOrd="0" presId="urn:microsoft.com/office/officeart/2005/8/layout/process4"/>
    <dgm:cxn modelId="{9A793E38-18F1-40CF-972E-A8E03D719723}" type="presParOf" srcId="{0560BA49-CDE7-4466-BA60-EF64D7B9DF49}" destId="{7AFC7D85-4481-43BF-A69C-96C44DE2BA67}" srcOrd="3" destOrd="0" presId="urn:microsoft.com/office/officeart/2005/8/layout/process4"/>
    <dgm:cxn modelId="{3838DDA9-3D3D-4865-B093-665610B98660}" type="presParOf" srcId="{0560BA49-CDE7-4466-BA60-EF64D7B9DF49}" destId="{C58F8881-882E-49D2-8F5A-5C206AFC1756}" srcOrd="4" destOrd="0" presId="urn:microsoft.com/office/officeart/2005/8/layout/process4"/>
    <dgm:cxn modelId="{16B01457-B4DE-40B8-BAB4-58AFA68BDA93}" type="presParOf" srcId="{8658A177-6630-4D48-A41B-0CFA09CE3187}" destId="{468B4DA2-5DE6-4887-AFDA-6B467B70A3BC}" srcOrd="1" destOrd="0" presId="urn:microsoft.com/office/officeart/2005/8/layout/process4"/>
    <dgm:cxn modelId="{8E4ECC69-3DEB-480B-BD39-D750BEE242D2}" type="presParOf" srcId="{8658A177-6630-4D48-A41B-0CFA09CE3187}" destId="{65E6F2C5-94A6-4C73-978A-1126839044B5}" srcOrd="2" destOrd="0" presId="urn:microsoft.com/office/officeart/2005/8/layout/process4"/>
    <dgm:cxn modelId="{91456DA5-981A-4916-AD16-355BBC95DB07}" type="presParOf" srcId="{65E6F2C5-94A6-4C73-978A-1126839044B5}" destId="{466C0E0E-5BC0-44F8-96C9-B5923DEF6494}"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073250-D87E-40CE-B179-3F00AEC22042}"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AE33534D-CE3E-43C9-8A26-AFF078E71AD5}">
      <dgm:prSet/>
      <dgm:spPr/>
      <dgm:t>
        <a:bodyPr/>
        <a:lstStyle/>
        <a:p>
          <a:r>
            <a:rPr lang="en-US"/>
            <a:t>Physical Layer Switching operates at Layer 1 of the OSI Model and allows users to connect any port to any other port within the system. </a:t>
          </a:r>
        </a:p>
      </dgm:t>
    </dgm:pt>
    <dgm:pt modelId="{F05024C6-1FC7-4A7C-B46A-418888BC4541}" type="parTrans" cxnId="{7B7A76B3-744B-4FF3-8F9E-23FB27329F90}">
      <dgm:prSet/>
      <dgm:spPr/>
      <dgm:t>
        <a:bodyPr/>
        <a:lstStyle/>
        <a:p>
          <a:endParaRPr lang="en-US"/>
        </a:p>
      </dgm:t>
    </dgm:pt>
    <dgm:pt modelId="{8034AD0D-F4C9-4F73-B2AD-CA9BB406A34F}" type="sibTrans" cxnId="{7B7A76B3-744B-4FF3-8F9E-23FB27329F90}">
      <dgm:prSet/>
      <dgm:spPr/>
      <dgm:t>
        <a:bodyPr/>
        <a:lstStyle/>
        <a:p>
          <a:endParaRPr lang="en-US"/>
        </a:p>
      </dgm:t>
    </dgm:pt>
    <dgm:pt modelId="{D8D4D043-B5E2-479B-B566-3A8775026E43}">
      <dgm:prSet/>
      <dgm:spPr/>
      <dgm:t>
        <a:bodyPr/>
        <a:lstStyle/>
        <a:p>
          <a:r>
            <a:rPr lang="en-US"/>
            <a:t>Layer 1 switches use cross-connects to create connections from any port to any other port on the device.</a:t>
          </a:r>
        </a:p>
      </dgm:t>
    </dgm:pt>
    <dgm:pt modelId="{24CFEC88-38FA-47B1-A6C6-664EC0983A27}" type="parTrans" cxnId="{A13E3931-6669-4DB7-8E4D-FB716E7A2262}">
      <dgm:prSet/>
      <dgm:spPr/>
      <dgm:t>
        <a:bodyPr/>
        <a:lstStyle/>
        <a:p>
          <a:endParaRPr lang="en-US"/>
        </a:p>
      </dgm:t>
    </dgm:pt>
    <dgm:pt modelId="{A456A33D-686C-4640-AC03-6998E5983265}" type="sibTrans" cxnId="{A13E3931-6669-4DB7-8E4D-FB716E7A2262}">
      <dgm:prSet/>
      <dgm:spPr/>
      <dgm:t>
        <a:bodyPr/>
        <a:lstStyle/>
        <a:p>
          <a:endParaRPr lang="en-US"/>
        </a:p>
      </dgm:t>
    </dgm:pt>
    <dgm:pt modelId="{38265A1D-82CC-4E8A-9871-CD8C64775BB8}">
      <dgm:prSet/>
      <dgm:spPr/>
      <dgm:t>
        <a:bodyPr/>
        <a:lstStyle/>
        <a:p>
          <a:r>
            <a:rPr lang="en-US"/>
            <a:t>In addition to this, Layer 1 switches also have the ability to convert one media type to another (e.g., Ethernet to Fiber) using cross-connects.</a:t>
          </a:r>
        </a:p>
      </dgm:t>
    </dgm:pt>
    <dgm:pt modelId="{5EF42908-C2B5-4E21-B475-704378296555}" type="parTrans" cxnId="{65681389-0517-4D2F-9234-5ACCDC09B52B}">
      <dgm:prSet/>
      <dgm:spPr/>
      <dgm:t>
        <a:bodyPr/>
        <a:lstStyle/>
        <a:p>
          <a:endParaRPr lang="en-US"/>
        </a:p>
      </dgm:t>
    </dgm:pt>
    <dgm:pt modelId="{9B0B0DEF-8036-4D9F-A096-4144F810EC75}" type="sibTrans" cxnId="{65681389-0517-4D2F-9234-5ACCDC09B52B}">
      <dgm:prSet/>
      <dgm:spPr/>
      <dgm:t>
        <a:bodyPr/>
        <a:lstStyle/>
        <a:p>
          <a:endParaRPr lang="en-US"/>
        </a:p>
      </dgm:t>
    </dgm:pt>
    <dgm:pt modelId="{CCAC1A5B-30DE-4829-8FDF-157B3E6164C1}">
      <dgm:prSet/>
      <dgm:spPr/>
      <dgm:t>
        <a:bodyPr/>
        <a:lstStyle/>
        <a:p>
          <a:r>
            <a:rPr lang="en-US"/>
            <a:t>This provides Physical Layer switches the ability to adapt to changes in the network that could occur over time.</a:t>
          </a:r>
        </a:p>
      </dgm:t>
    </dgm:pt>
    <dgm:pt modelId="{E9808B08-EB3A-4AE3-8AE1-95DCC92FE84E}" type="parTrans" cxnId="{1161EA79-74FE-47DD-BB53-F4F8DC8F4972}">
      <dgm:prSet/>
      <dgm:spPr/>
      <dgm:t>
        <a:bodyPr/>
        <a:lstStyle/>
        <a:p>
          <a:endParaRPr lang="en-US"/>
        </a:p>
      </dgm:t>
    </dgm:pt>
    <dgm:pt modelId="{916FA864-9F04-49C4-9AFA-D5C086BD77B7}" type="sibTrans" cxnId="{1161EA79-74FE-47DD-BB53-F4F8DC8F4972}">
      <dgm:prSet/>
      <dgm:spPr/>
      <dgm:t>
        <a:bodyPr/>
        <a:lstStyle/>
        <a:p>
          <a:endParaRPr lang="en-US"/>
        </a:p>
      </dgm:t>
    </dgm:pt>
    <dgm:pt modelId="{DE81EB1A-76E2-4AF0-9859-112A0E33EB53}" type="pres">
      <dgm:prSet presAssocID="{C5073250-D87E-40CE-B179-3F00AEC22042}" presName="hierChild1" presStyleCnt="0">
        <dgm:presLayoutVars>
          <dgm:chPref val="1"/>
          <dgm:dir/>
          <dgm:animOne val="branch"/>
          <dgm:animLvl val="lvl"/>
          <dgm:resizeHandles/>
        </dgm:presLayoutVars>
      </dgm:prSet>
      <dgm:spPr/>
      <dgm:t>
        <a:bodyPr/>
        <a:lstStyle/>
        <a:p>
          <a:endParaRPr lang="en-US"/>
        </a:p>
      </dgm:t>
    </dgm:pt>
    <dgm:pt modelId="{FF1BCD24-AE0D-468E-AD43-10DA722B9662}" type="pres">
      <dgm:prSet presAssocID="{AE33534D-CE3E-43C9-8A26-AFF078E71AD5}" presName="hierRoot1" presStyleCnt="0"/>
      <dgm:spPr/>
    </dgm:pt>
    <dgm:pt modelId="{565A74C2-2052-4EDE-99DD-A8946AC24F7D}" type="pres">
      <dgm:prSet presAssocID="{AE33534D-CE3E-43C9-8A26-AFF078E71AD5}" presName="composite" presStyleCnt="0"/>
      <dgm:spPr/>
    </dgm:pt>
    <dgm:pt modelId="{EC5B504C-C6E8-4B76-A48F-ECD78ACB6EC5}" type="pres">
      <dgm:prSet presAssocID="{AE33534D-CE3E-43C9-8A26-AFF078E71AD5}" presName="background" presStyleLbl="node0" presStyleIdx="0" presStyleCnt="4"/>
      <dgm:spPr/>
    </dgm:pt>
    <dgm:pt modelId="{FAE00A68-49A0-49E1-9B6D-EBA7F7300222}" type="pres">
      <dgm:prSet presAssocID="{AE33534D-CE3E-43C9-8A26-AFF078E71AD5}" presName="text" presStyleLbl="fgAcc0" presStyleIdx="0" presStyleCnt="4">
        <dgm:presLayoutVars>
          <dgm:chPref val="3"/>
        </dgm:presLayoutVars>
      </dgm:prSet>
      <dgm:spPr/>
      <dgm:t>
        <a:bodyPr/>
        <a:lstStyle/>
        <a:p>
          <a:endParaRPr lang="en-US"/>
        </a:p>
      </dgm:t>
    </dgm:pt>
    <dgm:pt modelId="{F0CF6B65-211B-42CF-8182-F67FEB7C2C60}" type="pres">
      <dgm:prSet presAssocID="{AE33534D-CE3E-43C9-8A26-AFF078E71AD5}" presName="hierChild2" presStyleCnt="0"/>
      <dgm:spPr/>
    </dgm:pt>
    <dgm:pt modelId="{CB4551E3-3420-4B08-AF60-B98BE2585556}" type="pres">
      <dgm:prSet presAssocID="{D8D4D043-B5E2-479B-B566-3A8775026E43}" presName="hierRoot1" presStyleCnt="0"/>
      <dgm:spPr/>
    </dgm:pt>
    <dgm:pt modelId="{17CFC6B4-077D-4F74-B1AA-E265ED5B4FD9}" type="pres">
      <dgm:prSet presAssocID="{D8D4D043-B5E2-479B-B566-3A8775026E43}" presName="composite" presStyleCnt="0"/>
      <dgm:spPr/>
    </dgm:pt>
    <dgm:pt modelId="{A2A539D1-7735-4265-817C-A517929CD53F}" type="pres">
      <dgm:prSet presAssocID="{D8D4D043-B5E2-479B-B566-3A8775026E43}" presName="background" presStyleLbl="node0" presStyleIdx="1" presStyleCnt="4"/>
      <dgm:spPr/>
    </dgm:pt>
    <dgm:pt modelId="{4837B172-A40D-4181-BCF7-B394F3BDAE21}" type="pres">
      <dgm:prSet presAssocID="{D8D4D043-B5E2-479B-B566-3A8775026E43}" presName="text" presStyleLbl="fgAcc0" presStyleIdx="1" presStyleCnt="4">
        <dgm:presLayoutVars>
          <dgm:chPref val="3"/>
        </dgm:presLayoutVars>
      </dgm:prSet>
      <dgm:spPr/>
      <dgm:t>
        <a:bodyPr/>
        <a:lstStyle/>
        <a:p>
          <a:endParaRPr lang="en-US"/>
        </a:p>
      </dgm:t>
    </dgm:pt>
    <dgm:pt modelId="{4ACC5F2C-95FD-4315-B983-AB71CF5FCC72}" type="pres">
      <dgm:prSet presAssocID="{D8D4D043-B5E2-479B-B566-3A8775026E43}" presName="hierChild2" presStyleCnt="0"/>
      <dgm:spPr/>
    </dgm:pt>
    <dgm:pt modelId="{7405B55E-6B69-43F9-988D-3405BF9A8EFA}" type="pres">
      <dgm:prSet presAssocID="{38265A1D-82CC-4E8A-9871-CD8C64775BB8}" presName="hierRoot1" presStyleCnt="0"/>
      <dgm:spPr/>
    </dgm:pt>
    <dgm:pt modelId="{A1C323AF-C068-42C4-9743-EFB4A05F1250}" type="pres">
      <dgm:prSet presAssocID="{38265A1D-82CC-4E8A-9871-CD8C64775BB8}" presName="composite" presStyleCnt="0"/>
      <dgm:spPr/>
    </dgm:pt>
    <dgm:pt modelId="{1B605E85-039C-4FA3-97C6-6C7441C2857F}" type="pres">
      <dgm:prSet presAssocID="{38265A1D-82CC-4E8A-9871-CD8C64775BB8}" presName="background" presStyleLbl="node0" presStyleIdx="2" presStyleCnt="4"/>
      <dgm:spPr/>
    </dgm:pt>
    <dgm:pt modelId="{EBE25ADA-15FB-4412-8025-C3D477800CFF}" type="pres">
      <dgm:prSet presAssocID="{38265A1D-82CC-4E8A-9871-CD8C64775BB8}" presName="text" presStyleLbl="fgAcc0" presStyleIdx="2" presStyleCnt="4">
        <dgm:presLayoutVars>
          <dgm:chPref val="3"/>
        </dgm:presLayoutVars>
      </dgm:prSet>
      <dgm:spPr/>
      <dgm:t>
        <a:bodyPr/>
        <a:lstStyle/>
        <a:p>
          <a:endParaRPr lang="en-US"/>
        </a:p>
      </dgm:t>
    </dgm:pt>
    <dgm:pt modelId="{0500889C-0A28-4763-BAFC-E6C32B6AFB70}" type="pres">
      <dgm:prSet presAssocID="{38265A1D-82CC-4E8A-9871-CD8C64775BB8}" presName="hierChild2" presStyleCnt="0"/>
      <dgm:spPr/>
    </dgm:pt>
    <dgm:pt modelId="{538BDAE5-8CF1-443C-A2A0-E9B88146A9EC}" type="pres">
      <dgm:prSet presAssocID="{CCAC1A5B-30DE-4829-8FDF-157B3E6164C1}" presName="hierRoot1" presStyleCnt="0"/>
      <dgm:spPr/>
    </dgm:pt>
    <dgm:pt modelId="{DE2F5B3D-85D8-4049-8E96-D48C995E824B}" type="pres">
      <dgm:prSet presAssocID="{CCAC1A5B-30DE-4829-8FDF-157B3E6164C1}" presName="composite" presStyleCnt="0"/>
      <dgm:spPr/>
    </dgm:pt>
    <dgm:pt modelId="{6B4EC16F-A220-4ABC-88FD-D7394A05AB7F}" type="pres">
      <dgm:prSet presAssocID="{CCAC1A5B-30DE-4829-8FDF-157B3E6164C1}" presName="background" presStyleLbl="node0" presStyleIdx="3" presStyleCnt="4"/>
      <dgm:spPr/>
    </dgm:pt>
    <dgm:pt modelId="{AF2D2158-C05F-48AF-A9A7-F14DE432C9CA}" type="pres">
      <dgm:prSet presAssocID="{CCAC1A5B-30DE-4829-8FDF-157B3E6164C1}" presName="text" presStyleLbl="fgAcc0" presStyleIdx="3" presStyleCnt="4">
        <dgm:presLayoutVars>
          <dgm:chPref val="3"/>
        </dgm:presLayoutVars>
      </dgm:prSet>
      <dgm:spPr/>
      <dgm:t>
        <a:bodyPr/>
        <a:lstStyle/>
        <a:p>
          <a:endParaRPr lang="en-US"/>
        </a:p>
      </dgm:t>
    </dgm:pt>
    <dgm:pt modelId="{99DC7FEA-1A20-468F-B0D0-DEBC79683BA2}" type="pres">
      <dgm:prSet presAssocID="{CCAC1A5B-30DE-4829-8FDF-157B3E6164C1}" presName="hierChild2" presStyleCnt="0"/>
      <dgm:spPr/>
    </dgm:pt>
  </dgm:ptLst>
  <dgm:cxnLst>
    <dgm:cxn modelId="{DFA15F59-2436-4A63-9DAE-C74D44396178}" type="presOf" srcId="{CCAC1A5B-30DE-4829-8FDF-157B3E6164C1}" destId="{AF2D2158-C05F-48AF-A9A7-F14DE432C9CA}" srcOrd="0" destOrd="0" presId="urn:microsoft.com/office/officeart/2005/8/layout/hierarchy1"/>
    <dgm:cxn modelId="{30E2710D-3414-4511-84F8-0EDCC2833365}" type="presOf" srcId="{D8D4D043-B5E2-479B-B566-3A8775026E43}" destId="{4837B172-A40D-4181-BCF7-B394F3BDAE21}" srcOrd="0" destOrd="0" presId="urn:microsoft.com/office/officeart/2005/8/layout/hierarchy1"/>
    <dgm:cxn modelId="{7B7A76B3-744B-4FF3-8F9E-23FB27329F90}" srcId="{C5073250-D87E-40CE-B179-3F00AEC22042}" destId="{AE33534D-CE3E-43C9-8A26-AFF078E71AD5}" srcOrd="0" destOrd="0" parTransId="{F05024C6-1FC7-4A7C-B46A-418888BC4541}" sibTransId="{8034AD0D-F4C9-4F73-B2AD-CA9BB406A34F}"/>
    <dgm:cxn modelId="{65681389-0517-4D2F-9234-5ACCDC09B52B}" srcId="{C5073250-D87E-40CE-B179-3F00AEC22042}" destId="{38265A1D-82CC-4E8A-9871-CD8C64775BB8}" srcOrd="2" destOrd="0" parTransId="{5EF42908-C2B5-4E21-B475-704378296555}" sibTransId="{9B0B0DEF-8036-4D9F-A096-4144F810EC75}"/>
    <dgm:cxn modelId="{DCAB39FF-9F90-4332-B096-92AFCF25267E}" type="presOf" srcId="{38265A1D-82CC-4E8A-9871-CD8C64775BB8}" destId="{EBE25ADA-15FB-4412-8025-C3D477800CFF}" srcOrd="0" destOrd="0" presId="urn:microsoft.com/office/officeart/2005/8/layout/hierarchy1"/>
    <dgm:cxn modelId="{A13E3931-6669-4DB7-8E4D-FB716E7A2262}" srcId="{C5073250-D87E-40CE-B179-3F00AEC22042}" destId="{D8D4D043-B5E2-479B-B566-3A8775026E43}" srcOrd="1" destOrd="0" parTransId="{24CFEC88-38FA-47B1-A6C6-664EC0983A27}" sibTransId="{A456A33D-686C-4640-AC03-6998E5983265}"/>
    <dgm:cxn modelId="{00CE729B-0C54-413A-900E-098C6706FDD1}" type="presOf" srcId="{C5073250-D87E-40CE-B179-3F00AEC22042}" destId="{DE81EB1A-76E2-4AF0-9859-112A0E33EB53}" srcOrd="0" destOrd="0" presId="urn:microsoft.com/office/officeart/2005/8/layout/hierarchy1"/>
    <dgm:cxn modelId="{8D66777C-FCD7-4753-9AEB-A26B1AA84003}" type="presOf" srcId="{AE33534D-CE3E-43C9-8A26-AFF078E71AD5}" destId="{FAE00A68-49A0-49E1-9B6D-EBA7F7300222}" srcOrd="0" destOrd="0" presId="urn:microsoft.com/office/officeart/2005/8/layout/hierarchy1"/>
    <dgm:cxn modelId="{1161EA79-74FE-47DD-BB53-F4F8DC8F4972}" srcId="{C5073250-D87E-40CE-B179-3F00AEC22042}" destId="{CCAC1A5B-30DE-4829-8FDF-157B3E6164C1}" srcOrd="3" destOrd="0" parTransId="{E9808B08-EB3A-4AE3-8AE1-95DCC92FE84E}" sibTransId="{916FA864-9F04-49C4-9AFA-D5C086BD77B7}"/>
    <dgm:cxn modelId="{E1D2F425-EA50-4E52-B319-048AA36B463C}" type="presParOf" srcId="{DE81EB1A-76E2-4AF0-9859-112A0E33EB53}" destId="{FF1BCD24-AE0D-468E-AD43-10DA722B9662}" srcOrd="0" destOrd="0" presId="urn:microsoft.com/office/officeart/2005/8/layout/hierarchy1"/>
    <dgm:cxn modelId="{61E5E1D4-5E15-46F1-8551-85B13FDAE7A0}" type="presParOf" srcId="{FF1BCD24-AE0D-468E-AD43-10DA722B9662}" destId="{565A74C2-2052-4EDE-99DD-A8946AC24F7D}" srcOrd="0" destOrd="0" presId="urn:microsoft.com/office/officeart/2005/8/layout/hierarchy1"/>
    <dgm:cxn modelId="{3548C082-2131-428A-8D18-0C12CDA1B473}" type="presParOf" srcId="{565A74C2-2052-4EDE-99DD-A8946AC24F7D}" destId="{EC5B504C-C6E8-4B76-A48F-ECD78ACB6EC5}" srcOrd="0" destOrd="0" presId="urn:microsoft.com/office/officeart/2005/8/layout/hierarchy1"/>
    <dgm:cxn modelId="{2739ECDD-B0D2-4E55-AF21-755E226581A6}" type="presParOf" srcId="{565A74C2-2052-4EDE-99DD-A8946AC24F7D}" destId="{FAE00A68-49A0-49E1-9B6D-EBA7F7300222}" srcOrd="1" destOrd="0" presId="urn:microsoft.com/office/officeart/2005/8/layout/hierarchy1"/>
    <dgm:cxn modelId="{A0EC3855-2A9E-4047-AE28-700F906B43F1}" type="presParOf" srcId="{FF1BCD24-AE0D-468E-AD43-10DA722B9662}" destId="{F0CF6B65-211B-42CF-8182-F67FEB7C2C60}" srcOrd="1" destOrd="0" presId="urn:microsoft.com/office/officeart/2005/8/layout/hierarchy1"/>
    <dgm:cxn modelId="{1B847021-B34B-42C0-ADBC-44964D390619}" type="presParOf" srcId="{DE81EB1A-76E2-4AF0-9859-112A0E33EB53}" destId="{CB4551E3-3420-4B08-AF60-B98BE2585556}" srcOrd="1" destOrd="0" presId="urn:microsoft.com/office/officeart/2005/8/layout/hierarchy1"/>
    <dgm:cxn modelId="{A7FAF35D-22F2-43D7-8FD7-A15B25FB4484}" type="presParOf" srcId="{CB4551E3-3420-4B08-AF60-B98BE2585556}" destId="{17CFC6B4-077D-4F74-B1AA-E265ED5B4FD9}" srcOrd="0" destOrd="0" presId="urn:microsoft.com/office/officeart/2005/8/layout/hierarchy1"/>
    <dgm:cxn modelId="{51580C38-D479-4F54-8926-83DC7622CEE1}" type="presParOf" srcId="{17CFC6B4-077D-4F74-B1AA-E265ED5B4FD9}" destId="{A2A539D1-7735-4265-817C-A517929CD53F}" srcOrd="0" destOrd="0" presId="urn:microsoft.com/office/officeart/2005/8/layout/hierarchy1"/>
    <dgm:cxn modelId="{75CFF497-F171-426F-999F-C20B5DE77086}" type="presParOf" srcId="{17CFC6B4-077D-4F74-B1AA-E265ED5B4FD9}" destId="{4837B172-A40D-4181-BCF7-B394F3BDAE21}" srcOrd="1" destOrd="0" presId="urn:microsoft.com/office/officeart/2005/8/layout/hierarchy1"/>
    <dgm:cxn modelId="{5E1ED1A7-95B0-4CC2-8D64-F05F13B6434C}" type="presParOf" srcId="{CB4551E3-3420-4B08-AF60-B98BE2585556}" destId="{4ACC5F2C-95FD-4315-B983-AB71CF5FCC72}" srcOrd="1" destOrd="0" presId="urn:microsoft.com/office/officeart/2005/8/layout/hierarchy1"/>
    <dgm:cxn modelId="{FC653395-B70A-4EA6-B287-53712DAB4CD0}" type="presParOf" srcId="{DE81EB1A-76E2-4AF0-9859-112A0E33EB53}" destId="{7405B55E-6B69-43F9-988D-3405BF9A8EFA}" srcOrd="2" destOrd="0" presId="urn:microsoft.com/office/officeart/2005/8/layout/hierarchy1"/>
    <dgm:cxn modelId="{5D45643B-6D44-4157-800E-6EC18ACC190D}" type="presParOf" srcId="{7405B55E-6B69-43F9-988D-3405BF9A8EFA}" destId="{A1C323AF-C068-42C4-9743-EFB4A05F1250}" srcOrd="0" destOrd="0" presId="urn:microsoft.com/office/officeart/2005/8/layout/hierarchy1"/>
    <dgm:cxn modelId="{EA092FC5-C4A9-4DBD-893E-448FCF20B57F}" type="presParOf" srcId="{A1C323AF-C068-42C4-9743-EFB4A05F1250}" destId="{1B605E85-039C-4FA3-97C6-6C7441C2857F}" srcOrd="0" destOrd="0" presId="urn:microsoft.com/office/officeart/2005/8/layout/hierarchy1"/>
    <dgm:cxn modelId="{032EEB59-AF31-42EB-A6BF-D03807C6186E}" type="presParOf" srcId="{A1C323AF-C068-42C4-9743-EFB4A05F1250}" destId="{EBE25ADA-15FB-4412-8025-C3D477800CFF}" srcOrd="1" destOrd="0" presId="urn:microsoft.com/office/officeart/2005/8/layout/hierarchy1"/>
    <dgm:cxn modelId="{E54468E3-D200-43AC-8D5C-B91B88807A12}" type="presParOf" srcId="{7405B55E-6B69-43F9-988D-3405BF9A8EFA}" destId="{0500889C-0A28-4763-BAFC-E6C32B6AFB70}" srcOrd="1" destOrd="0" presId="urn:microsoft.com/office/officeart/2005/8/layout/hierarchy1"/>
    <dgm:cxn modelId="{1EBB9D04-1296-4BCB-88CE-65B2FE38BDC7}" type="presParOf" srcId="{DE81EB1A-76E2-4AF0-9859-112A0E33EB53}" destId="{538BDAE5-8CF1-443C-A2A0-E9B88146A9EC}" srcOrd="3" destOrd="0" presId="urn:microsoft.com/office/officeart/2005/8/layout/hierarchy1"/>
    <dgm:cxn modelId="{738DEBEF-19D8-44D5-9CE7-16BF9434C7CA}" type="presParOf" srcId="{538BDAE5-8CF1-443C-A2A0-E9B88146A9EC}" destId="{DE2F5B3D-85D8-4049-8E96-D48C995E824B}" srcOrd="0" destOrd="0" presId="urn:microsoft.com/office/officeart/2005/8/layout/hierarchy1"/>
    <dgm:cxn modelId="{614070C3-3AEE-4E6A-8FC8-6A9FA8D5942A}" type="presParOf" srcId="{DE2F5B3D-85D8-4049-8E96-D48C995E824B}" destId="{6B4EC16F-A220-4ABC-88FD-D7394A05AB7F}" srcOrd="0" destOrd="0" presId="urn:microsoft.com/office/officeart/2005/8/layout/hierarchy1"/>
    <dgm:cxn modelId="{52DE38EF-83FF-4F28-BC84-9B799424458D}" type="presParOf" srcId="{DE2F5B3D-85D8-4049-8E96-D48C995E824B}" destId="{AF2D2158-C05F-48AF-A9A7-F14DE432C9CA}" srcOrd="1" destOrd="0" presId="urn:microsoft.com/office/officeart/2005/8/layout/hierarchy1"/>
    <dgm:cxn modelId="{26C9ABB0-B6C1-42A8-BC71-3C737A0BE675}" type="presParOf" srcId="{538BDAE5-8CF1-443C-A2A0-E9B88146A9EC}" destId="{99DC7FEA-1A20-468F-B0D0-DEBC79683BA2}"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5070EFB-BBF7-428F-983D-203016C66687}"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F9BA230F-97C4-4BF2-8FB6-A8BAC9B150EF}">
      <dgm:prSet/>
      <dgm:spPr/>
      <dgm:t>
        <a:bodyPr/>
        <a:lstStyle/>
        <a:p>
          <a:r>
            <a:rPr lang="en-US"/>
            <a:t>Layer 4 switching provides additional routing above Layer 3 by using the port numbers found in the Transport Layer header to make routing decisions.</a:t>
          </a:r>
        </a:p>
      </dgm:t>
    </dgm:pt>
    <dgm:pt modelId="{0DF661A7-51BA-4B76-A0F6-892DDA7EFF59}" type="parTrans" cxnId="{37F72C32-E170-4105-8566-0460F28CDCC6}">
      <dgm:prSet/>
      <dgm:spPr/>
      <dgm:t>
        <a:bodyPr/>
        <a:lstStyle/>
        <a:p>
          <a:endParaRPr lang="en-US"/>
        </a:p>
      </dgm:t>
    </dgm:pt>
    <dgm:pt modelId="{F53F13EF-4A3D-4806-9B07-D9BD9504934E}" type="sibTrans" cxnId="{37F72C32-E170-4105-8566-0460F28CDCC6}">
      <dgm:prSet/>
      <dgm:spPr/>
      <dgm:t>
        <a:bodyPr/>
        <a:lstStyle/>
        <a:p>
          <a:endParaRPr lang="en-US"/>
        </a:p>
      </dgm:t>
    </dgm:pt>
    <dgm:pt modelId="{71DE6693-CD90-47F0-9564-6D0CD616EEDE}">
      <dgm:prSet/>
      <dgm:spPr/>
      <dgm:t>
        <a:bodyPr/>
        <a:lstStyle/>
        <a:p>
          <a:r>
            <a:rPr lang="en-US"/>
            <a:t>Packets are forwarded, in hardware, based on Network Layer addressing and Transport Layer application information, protocol types, and segment headers.</a:t>
          </a:r>
        </a:p>
      </dgm:t>
    </dgm:pt>
    <dgm:pt modelId="{0918ADD7-4CF1-4F41-ABBA-AE0E17E68772}" type="parTrans" cxnId="{14D6E8A9-D082-43C9-8F12-A8C3FF26BC5C}">
      <dgm:prSet/>
      <dgm:spPr/>
      <dgm:t>
        <a:bodyPr/>
        <a:lstStyle/>
        <a:p>
          <a:endParaRPr lang="en-US"/>
        </a:p>
      </dgm:t>
    </dgm:pt>
    <dgm:pt modelId="{655F55D0-0F13-4733-931F-5C3347E03DC0}" type="sibTrans" cxnId="{14D6E8A9-D082-43C9-8F12-A8C3FF26BC5C}">
      <dgm:prSet/>
      <dgm:spPr/>
      <dgm:t>
        <a:bodyPr/>
        <a:lstStyle/>
        <a:p>
          <a:endParaRPr lang="en-US"/>
        </a:p>
      </dgm:t>
    </dgm:pt>
    <dgm:pt modelId="{4C54829A-F3A1-4696-8A7B-C574F820EF12}">
      <dgm:prSet/>
      <dgm:spPr/>
      <dgm:t>
        <a:bodyPr/>
        <a:lstStyle/>
        <a:p>
          <a:r>
            <a:rPr lang="en-US"/>
            <a:t>The largest benefit of Layer 4 switching is that the network administrator can configure a Layer 4 switch to prioritize data traffic by application, which means a QoS can be defined for each user. </a:t>
          </a:r>
        </a:p>
      </dgm:t>
    </dgm:pt>
    <dgm:pt modelId="{73AFA5A5-3A74-42F5-A929-ECDBBFB9FFD1}" type="parTrans" cxnId="{1A89EC78-C22F-4A91-85EE-B60B672EADBB}">
      <dgm:prSet/>
      <dgm:spPr/>
      <dgm:t>
        <a:bodyPr/>
        <a:lstStyle/>
        <a:p>
          <a:endParaRPr lang="en-US"/>
        </a:p>
      </dgm:t>
    </dgm:pt>
    <dgm:pt modelId="{9D9F579E-CCDA-4AD7-A0C9-08C5BC6119BC}" type="sibTrans" cxnId="{1A89EC78-C22F-4A91-85EE-B60B672EADBB}">
      <dgm:prSet/>
      <dgm:spPr/>
      <dgm:t>
        <a:bodyPr/>
        <a:lstStyle/>
        <a:p>
          <a:endParaRPr lang="en-US"/>
        </a:p>
      </dgm:t>
    </dgm:pt>
    <dgm:pt modelId="{5E46346E-5302-45D3-BFDC-7AF3275A3622}">
      <dgm:prSet/>
      <dgm:spPr/>
      <dgm:t>
        <a:bodyPr/>
        <a:lstStyle/>
        <a:p>
          <a:r>
            <a:rPr lang="en-US"/>
            <a:t>However, this also means that Layer 4 switches require a lot of memory in order to keep track of application information and conversations.</a:t>
          </a:r>
        </a:p>
      </dgm:t>
    </dgm:pt>
    <dgm:pt modelId="{1551028F-477E-4021-9940-42A2EEFE14AB}" type="parTrans" cxnId="{8CC602F7-036E-4CBF-A6CF-99D6DE2A7A48}">
      <dgm:prSet/>
      <dgm:spPr/>
      <dgm:t>
        <a:bodyPr/>
        <a:lstStyle/>
        <a:p>
          <a:endParaRPr lang="en-US"/>
        </a:p>
      </dgm:t>
    </dgm:pt>
    <dgm:pt modelId="{D5C94B92-959F-4145-B4A5-0D37C27F5D96}" type="sibTrans" cxnId="{8CC602F7-036E-4CBF-A6CF-99D6DE2A7A48}">
      <dgm:prSet/>
      <dgm:spPr/>
      <dgm:t>
        <a:bodyPr/>
        <a:lstStyle/>
        <a:p>
          <a:endParaRPr lang="en-US"/>
        </a:p>
      </dgm:t>
    </dgm:pt>
    <dgm:pt modelId="{265CFD11-84BB-4823-A4BD-53A44A31928C}">
      <dgm:prSet/>
      <dgm:spPr/>
      <dgm:t>
        <a:bodyPr/>
        <a:lstStyle/>
        <a:p>
          <a:r>
            <a:rPr lang="en-US"/>
            <a:t>Layer 4 switches can use information up to Layer 7 to perform packet switching. These switches typically are referred to as Layer 4-7 switches, content switches, content services switches, web switches, or application switches.</a:t>
          </a:r>
        </a:p>
      </dgm:t>
    </dgm:pt>
    <dgm:pt modelId="{F96684F5-A7D0-4F84-80B8-346192A29FA5}" type="parTrans" cxnId="{2D2F49CD-A11E-41DA-8DD7-5BA1D2C47345}">
      <dgm:prSet/>
      <dgm:spPr/>
      <dgm:t>
        <a:bodyPr/>
        <a:lstStyle/>
        <a:p>
          <a:endParaRPr lang="en-US"/>
        </a:p>
      </dgm:t>
    </dgm:pt>
    <dgm:pt modelId="{E2B55242-6339-4CA5-9604-505E0D265BD3}" type="sibTrans" cxnId="{2D2F49CD-A11E-41DA-8DD7-5BA1D2C47345}">
      <dgm:prSet/>
      <dgm:spPr/>
      <dgm:t>
        <a:bodyPr/>
        <a:lstStyle/>
        <a:p>
          <a:endParaRPr lang="en-US"/>
        </a:p>
      </dgm:t>
    </dgm:pt>
    <dgm:pt modelId="{290998A7-2440-4E48-B2C2-484A37D36ACC}" type="pres">
      <dgm:prSet presAssocID="{35070EFB-BBF7-428F-983D-203016C66687}" presName="linear" presStyleCnt="0">
        <dgm:presLayoutVars>
          <dgm:animLvl val="lvl"/>
          <dgm:resizeHandles val="exact"/>
        </dgm:presLayoutVars>
      </dgm:prSet>
      <dgm:spPr/>
      <dgm:t>
        <a:bodyPr/>
        <a:lstStyle/>
        <a:p>
          <a:endParaRPr lang="en-US"/>
        </a:p>
      </dgm:t>
    </dgm:pt>
    <dgm:pt modelId="{369931E5-5595-4311-8D90-A5B12FC90A5E}" type="pres">
      <dgm:prSet presAssocID="{F9BA230F-97C4-4BF2-8FB6-A8BAC9B150EF}" presName="parentText" presStyleLbl="node1" presStyleIdx="0" presStyleCnt="5">
        <dgm:presLayoutVars>
          <dgm:chMax val="0"/>
          <dgm:bulletEnabled val="1"/>
        </dgm:presLayoutVars>
      </dgm:prSet>
      <dgm:spPr/>
      <dgm:t>
        <a:bodyPr/>
        <a:lstStyle/>
        <a:p>
          <a:endParaRPr lang="en-US"/>
        </a:p>
      </dgm:t>
    </dgm:pt>
    <dgm:pt modelId="{F9DD5361-9311-4A5D-82F9-A41EF250CF8C}" type="pres">
      <dgm:prSet presAssocID="{F53F13EF-4A3D-4806-9B07-D9BD9504934E}" presName="spacer" presStyleCnt="0"/>
      <dgm:spPr/>
    </dgm:pt>
    <dgm:pt modelId="{3B21EFCB-5AB7-4A8B-98DD-1AD25A483CC8}" type="pres">
      <dgm:prSet presAssocID="{71DE6693-CD90-47F0-9564-6D0CD616EEDE}" presName="parentText" presStyleLbl="node1" presStyleIdx="1" presStyleCnt="5">
        <dgm:presLayoutVars>
          <dgm:chMax val="0"/>
          <dgm:bulletEnabled val="1"/>
        </dgm:presLayoutVars>
      </dgm:prSet>
      <dgm:spPr/>
      <dgm:t>
        <a:bodyPr/>
        <a:lstStyle/>
        <a:p>
          <a:endParaRPr lang="en-US"/>
        </a:p>
      </dgm:t>
    </dgm:pt>
    <dgm:pt modelId="{1681281C-5C1A-4B3F-96C7-8D99B12CD55C}" type="pres">
      <dgm:prSet presAssocID="{655F55D0-0F13-4733-931F-5C3347E03DC0}" presName="spacer" presStyleCnt="0"/>
      <dgm:spPr/>
    </dgm:pt>
    <dgm:pt modelId="{FB2F46FE-74C2-42ED-A29B-25943D664613}" type="pres">
      <dgm:prSet presAssocID="{4C54829A-F3A1-4696-8A7B-C574F820EF12}" presName="parentText" presStyleLbl="node1" presStyleIdx="2" presStyleCnt="5">
        <dgm:presLayoutVars>
          <dgm:chMax val="0"/>
          <dgm:bulletEnabled val="1"/>
        </dgm:presLayoutVars>
      </dgm:prSet>
      <dgm:spPr/>
      <dgm:t>
        <a:bodyPr/>
        <a:lstStyle/>
        <a:p>
          <a:endParaRPr lang="en-US"/>
        </a:p>
      </dgm:t>
    </dgm:pt>
    <dgm:pt modelId="{E15B46E4-EFD8-47F8-8B77-8F655D0E873D}" type="pres">
      <dgm:prSet presAssocID="{9D9F579E-CCDA-4AD7-A0C9-08C5BC6119BC}" presName="spacer" presStyleCnt="0"/>
      <dgm:spPr/>
    </dgm:pt>
    <dgm:pt modelId="{DA17B529-9B33-4C4A-897F-F38C3FF708FC}" type="pres">
      <dgm:prSet presAssocID="{5E46346E-5302-45D3-BFDC-7AF3275A3622}" presName="parentText" presStyleLbl="node1" presStyleIdx="3" presStyleCnt="5">
        <dgm:presLayoutVars>
          <dgm:chMax val="0"/>
          <dgm:bulletEnabled val="1"/>
        </dgm:presLayoutVars>
      </dgm:prSet>
      <dgm:spPr/>
      <dgm:t>
        <a:bodyPr/>
        <a:lstStyle/>
        <a:p>
          <a:endParaRPr lang="en-US"/>
        </a:p>
      </dgm:t>
    </dgm:pt>
    <dgm:pt modelId="{D08097A6-5A35-4A4E-9EFA-5EAA273ADAA5}" type="pres">
      <dgm:prSet presAssocID="{D5C94B92-959F-4145-B4A5-0D37C27F5D96}" presName="spacer" presStyleCnt="0"/>
      <dgm:spPr/>
    </dgm:pt>
    <dgm:pt modelId="{157B944B-94A7-4B15-866F-E4A0DA33EC00}" type="pres">
      <dgm:prSet presAssocID="{265CFD11-84BB-4823-A4BD-53A44A31928C}" presName="parentText" presStyleLbl="node1" presStyleIdx="4" presStyleCnt="5">
        <dgm:presLayoutVars>
          <dgm:chMax val="0"/>
          <dgm:bulletEnabled val="1"/>
        </dgm:presLayoutVars>
      </dgm:prSet>
      <dgm:spPr/>
      <dgm:t>
        <a:bodyPr/>
        <a:lstStyle/>
        <a:p>
          <a:endParaRPr lang="en-US"/>
        </a:p>
      </dgm:t>
    </dgm:pt>
  </dgm:ptLst>
  <dgm:cxnLst>
    <dgm:cxn modelId="{8CC602F7-036E-4CBF-A6CF-99D6DE2A7A48}" srcId="{35070EFB-BBF7-428F-983D-203016C66687}" destId="{5E46346E-5302-45D3-BFDC-7AF3275A3622}" srcOrd="3" destOrd="0" parTransId="{1551028F-477E-4021-9940-42A2EEFE14AB}" sibTransId="{D5C94B92-959F-4145-B4A5-0D37C27F5D96}"/>
    <dgm:cxn modelId="{14D6E8A9-D082-43C9-8F12-A8C3FF26BC5C}" srcId="{35070EFB-BBF7-428F-983D-203016C66687}" destId="{71DE6693-CD90-47F0-9564-6D0CD616EEDE}" srcOrd="1" destOrd="0" parTransId="{0918ADD7-4CF1-4F41-ABBA-AE0E17E68772}" sibTransId="{655F55D0-0F13-4733-931F-5C3347E03DC0}"/>
    <dgm:cxn modelId="{8D2D777D-6AD9-4BAC-ACBE-76EF693CC5E7}" type="presOf" srcId="{F9BA230F-97C4-4BF2-8FB6-A8BAC9B150EF}" destId="{369931E5-5595-4311-8D90-A5B12FC90A5E}" srcOrd="0" destOrd="0" presId="urn:microsoft.com/office/officeart/2005/8/layout/vList2"/>
    <dgm:cxn modelId="{2D2F49CD-A11E-41DA-8DD7-5BA1D2C47345}" srcId="{35070EFB-BBF7-428F-983D-203016C66687}" destId="{265CFD11-84BB-4823-A4BD-53A44A31928C}" srcOrd="4" destOrd="0" parTransId="{F96684F5-A7D0-4F84-80B8-346192A29FA5}" sibTransId="{E2B55242-6339-4CA5-9604-505E0D265BD3}"/>
    <dgm:cxn modelId="{C3A6EB5F-3A1F-4F86-BA57-CD11B6B22152}" type="presOf" srcId="{4C54829A-F3A1-4696-8A7B-C574F820EF12}" destId="{FB2F46FE-74C2-42ED-A29B-25943D664613}" srcOrd="0" destOrd="0" presId="urn:microsoft.com/office/officeart/2005/8/layout/vList2"/>
    <dgm:cxn modelId="{EF1B5F2E-917E-4EB5-9443-5ADA5677B2AA}" type="presOf" srcId="{71DE6693-CD90-47F0-9564-6D0CD616EEDE}" destId="{3B21EFCB-5AB7-4A8B-98DD-1AD25A483CC8}" srcOrd="0" destOrd="0" presId="urn:microsoft.com/office/officeart/2005/8/layout/vList2"/>
    <dgm:cxn modelId="{1A89EC78-C22F-4A91-85EE-B60B672EADBB}" srcId="{35070EFB-BBF7-428F-983D-203016C66687}" destId="{4C54829A-F3A1-4696-8A7B-C574F820EF12}" srcOrd="2" destOrd="0" parTransId="{73AFA5A5-3A74-42F5-A929-ECDBBFB9FFD1}" sibTransId="{9D9F579E-CCDA-4AD7-A0C9-08C5BC6119BC}"/>
    <dgm:cxn modelId="{C9DCE945-864D-4194-8DA6-E660D7B3774B}" type="presOf" srcId="{35070EFB-BBF7-428F-983D-203016C66687}" destId="{290998A7-2440-4E48-B2C2-484A37D36ACC}" srcOrd="0" destOrd="0" presId="urn:microsoft.com/office/officeart/2005/8/layout/vList2"/>
    <dgm:cxn modelId="{C9C2374B-06CA-4BF5-A45A-0B6AB2BE19A3}" type="presOf" srcId="{5E46346E-5302-45D3-BFDC-7AF3275A3622}" destId="{DA17B529-9B33-4C4A-897F-F38C3FF708FC}" srcOrd="0" destOrd="0" presId="urn:microsoft.com/office/officeart/2005/8/layout/vList2"/>
    <dgm:cxn modelId="{37F72C32-E170-4105-8566-0460F28CDCC6}" srcId="{35070EFB-BBF7-428F-983D-203016C66687}" destId="{F9BA230F-97C4-4BF2-8FB6-A8BAC9B150EF}" srcOrd="0" destOrd="0" parTransId="{0DF661A7-51BA-4B76-A0F6-892DDA7EFF59}" sibTransId="{F53F13EF-4A3D-4806-9B07-D9BD9504934E}"/>
    <dgm:cxn modelId="{DF48EDF7-AFB1-4486-9176-647D750A078E}" type="presOf" srcId="{265CFD11-84BB-4823-A4BD-53A44A31928C}" destId="{157B944B-94A7-4B15-866F-E4A0DA33EC00}" srcOrd="0" destOrd="0" presId="urn:microsoft.com/office/officeart/2005/8/layout/vList2"/>
    <dgm:cxn modelId="{FCCD26E5-9971-43A6-AFB9-B4CE23A1564A}" type="presParOf" srcId="{290998A7-2440-4E48-B2C2-484A37D36ACC}" destId="{369931E5-5595-4311-8D90-A5B12FC90A5E}" srcOrd="0" destOrd="0" presId="urn:microsoft.com/office/officeart/2005/8/layout/vList2"/>
    <dgm:cxn modelId="{24D9B34A-14BF-4B98-A148-060EEE7BCF2C}" type="presParOf" srcId="{290998A7-2440-4E48-B2C2-484A37D36ACC}" destId="{F9DD5361-9311-4A5D-82F9-A41EF250CF8C}" srcOrd="1" destOrd="0" presId="urn:microsoft.com/office/officeart/2005/8/layout/vList2"/>
    <dgm:cxn modelId="{40A30DD8-093C-44C1-B13F-718F09742F75}" type="presParOf" srcId="{290998A7-2440-4E48-B2C2-484A37D36ACC}" destId="{3B21EFCB-5AB7-4A8B-98DD-1AD25A483CC8}" srcOrd="2" destOrd="0" presId="urn:microsoft.com/office/officeart/2005/8/layout/vList2"/>
    <dgm:cxn modelId="{E3543B15-7F02-4AEB-9BFD-22CAC0BA3B05}" type="presParOf" srcId="{290998A7-2440-4E48-B2C2-484A37D36ACC}" destId="{1681281C-5C1A-4B3F-96C7-8D99B12CD55C}" srcOrd="3" destOrd="0" presId="urn:microsoft.com/office/officeart/2005/8/layout/vList2"/>
    <dgm:cxn modelId="{3B59E379-9A96-4D8F-98E0-2F92F899CBB9}" type="presParOf" srcId="{290998A7-2440-4E48-B2C2-484A37D36ACC}" destId="{FB2F46FE-74C2-42ED-A29B-25943D664613}" srcOrd="4" destOrd="0" presId="urn:microsoft.com/office/officeart/2005/8/layout/vList2"/>
    <dgm:cxn modelId="{CA4748B6-F178-4F9F-AA34-C3B872A7FCCF}" type="presParOf" srcId="{290998A7-2440-4E48-B2C2-484A37D36ACC}" destId="{E15B46E4-EFD8-47F8-8B77-8F655D0E873D}" srcOrd="5" destOrd="0" presId="urn:microsoft.com/office/officeart/2005/8/layout/vList2"/>
    <dgm:cxn modelId="{B8083CC2-BF45-4EBE-88AC-9371514A3133}" type="presParOf" srcId="{290998A7-2440-4E48-B2C2-484A37D36ACC}" destId="{DA17B529-9B33-4C4A-897F-F38C3FF708FC}" srcOrd="6" destOrd="0" presId="urn:microsoft.com/office/officeart/2005/8/layout/vList2"/>
    <dgm:cxn modelId="{386ADDC4-0A1B-4451-A54E-03A82DC537F7}" type="presParOf" srcId="{290998A7-2440-4E48-B2C2-484A37D36ACC}" destId="{D08097A6-5A35-4A4E-9EFA-5EAA273ADAA5}" srcOrd="7" destOrd="0" presId="urn:microsoft.com/office/officeart/2005/8/layout/vList2"/>
    <dgm:cxn modelId="{96EC5E2F-DFFE-41B2-A36E-836550D546EB}" type="presParOf" srcId="{290998A7-2440-4E48-B2C2-484A37D36ACC}" destId="{157B944B-94A7-4B15-866F-E4A0DA33EC00}"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4E931BF-22BC-4099-A6DF-864B4459B652}" type="doc">
      <dgm:prSet loTypeId="urn:microsoft.com/office/officeart/2005/8/layout/process4" loCatId="process" qsTypeId="urn:microsoft.com/office/officeart/2005/8/quickstyle/simple1" qsCatId="simple" csTypeId="urn:microsoft.com/office/officeart/2005/8/colors/colorful1" csCatId="colorful"/>
      <dgm:spPr/>
      <dgm:t>
        <a:bodyPr/>
        <a:lstStyle/>
        <a:p>
          <a:endParaRPr lang="en-US"/>
        </a:p>
      </dgm:t>
    </dgm:pt>
    <dgm:pt modelId="{F39A7D37-5C11-4C21-892B-2D53C7BD5F84}">
      <dgm:prSet/>
      <dgm:spPr/>
      <dgm:t>
        <a:bodyPr/>
        <a:lstStyle/>
        <a:p>
          <a:r>
            <a:rPr lang="en-US"/>
            <a:t>Multilayer Switching (MLS) combines Layer 2, Layer 3, and Layer 4 switching technologies to forward packets at wire speed using hardware. </a:t>
          </a:r>
        </a:p>
      </dgm:t>
    </dgm:pt>
    <dgm:pt modelId="{9E5DCF35-8AC8-4A18-AFD4-3E81DC3B835D}" type="parTrans" cxnId="{FCB8E02E-F026-434A-9E44-C05D2F4CF7F9}">
      <dgm:prSet/>
      <dgm:spPr/>
      <dgm:t>
        <a:bodyPr/>
        <a:lstStyle/>
        <a:p>
          <a:endParaRPr lang="en-US"/>
        </a:p>
      </dgm:t>
    </dgm:pt>
    <dgm:pt modelId="{33B3A36C-21D0-4C30-B858-E0E34D7DB3D2}" type="sibTrans" cxnId="{FCB8E02E-F026-434A-9E44-C05D2F4CF7F9}">
      <dgm:prSet/>
      <dgm:spPr/>
      <dgm:t>
        <a:bodyPr/>
        <a:lstStyle/>
        <a:p>
          <a:endParaRPr lang="en-US"/>
        </a:p>
      </dgm:t>
    </dgm:pt>
    <dgm:pt modelId="{DDD3024F-72E1-4BCB-BD2B-A71AD1A1991D}">
      <dgm:prSet/>
      <dgm:spPr/>
      <dgm:t>
        <a:bodyPr/>
        <a:lstStyle/>
        <a:p>
          <a:r>
            <a:rPr lang="en-US"/>
            <a:t>Cisco supports MLS for both Unicast and Multicast traffic flows.</a:t>
          </a:r>
        </a:p>
      </dgm:t>
    </dgm:pt>
    <dgm:pt modelId="{3C7FE470-76B7-4CC5-8E2B-A277E685B0FE}" type="parTrans" cxnId="{B36E605F-1B8C-4CEF-9B24-2DAD5F7C8579}">
      <dgm:prSet/>
      <dgm:spPr/>
      <dgm:t>
        <a:bodyPr/>
        <a:lstStyle/>
        <a:p>
          <a:endParaRPr lang="en-US"/>
        </a:p>
      </dgm:t>
    </dgm:pt>
    <dgm:pt modelId="{2961A0E1-B5FC-4DEA-939B-DB434AC80129}" type="sibTrans" cxnId="{B36E605F-1B8C-4CEF-9B24-2DAD5F7C8579}">
      <dgm:prSet/>
      <dgm:spPr/>
      <dgm:t>
        <a:bodyPr/>
        <a:lstStyle/>
        <a:p>
          <a:endParaRPr lang="en-US"/>
        </a:p>
      </dgm:t>
    </dgm:pt>
    <dgm:pt modelId="{B232DB0E-E0A6-4EE5-A336-6D442BBD10EA}">
      <dgm:prSet/>
      <dgm:spPr/>
      <dgm:t>
        <a:bodyPr/>
        <a:lstStyle/>
        <a:p>
          <a:r>
            <a:rPr lang="en-US"/>
            <a:t>In </a:t>
          </a:r>
          <a:r>
            <a:rPr lang="en-US" b="1"/>
            <a:t>Unicast transmission</a:t>
          </a:r>
          <a:r>
            <a:rPr lang="en-US"/>
            <a:t>, a flow is a unidirectional sequence of packets between a particular source and destination that share the same protocol and Transport Layer information. These flows are based on only Layer 3 address information.</a:t>
          </a:r>
        </a:p>
      </dgm:t>
    </dgm:pt>
    <dgm:pt modelId="{46B363CA-B2A5-474D-B755-3A42C3C45567}" type="parTrans" cxnId="{FAD24899-6818-4D3D-BB92-D5F8B67A0D43}">
      <dgm:prSet/>
      <dgm:spPr/>
      <dgm:t>
        <a:bodyPr/>
        <a:lstStyle/>
        <a:p>
          <a:endParaRPr lang="en-US"/>
        </a:p>
      </dgm:t>
    </dgm:pt>
    <dgm:pt modelId="{E8DCC0E2-B42D-4036-A0A1-B58440B09D06}" type="sibTrans" cxnId="{FAD24899-6818-4D3D-BB92-D5F8B67A0D43}">
      <dgm:prSet/>
      <dgm:spPr/>
      <dgm:t>
        <a:bodyPr/>
        <a:lstStyle/>
        <a:p>
          <a:endParaRPr lang="en-US"/>
        </a:p>
      </dgm:t>
    </dgm:pt>
    <dgm:pt modelId="{AC15B51E-A187-4852-97BD-4257C73DD808}">
      <dgm:prSet/>
      <dgm:spPr/>
      <dgm:t>
        <a:bodyPr/>
        <a:lstStyle/>
        <a:p>
          <a:r>
            <a:rPr lang="en-US"/>
            <a:t>In </a:t>
          </a:r>
          <a:r>
            <a:rPr lang="en-US" b="1"/>
            <a:t>Multicast transmission</a:t>
          </a:r>
          <a:r>
            <a:rPr lang="en-US"/>
            <a:t>, a flow is a unidirectional sequence of packets between a Multicast source and the members of a destination Multicast group. Multicast flows are based on the IP address of the source device and the destination IP Multicast group address.</a:t>
          </a:r>
        </a:p>
      </dgm:t>
    </dgm:pt>
    <dgm:pt modelId="{B93F06C5-45EC-4028-8311-E48FDD889EFB}" type="parTrans" cxnId="{FA7CEDC1-48B2-4409-AB9C-8BABD0931D11}">
      <dgm:prSet/>
      <dgm:spPr/>
      <dgm:t>
        <a:bodyPr/>
        <a:lstStyle/>
        <a:p>
          <a:endParaRPr lang="en-US"/>
        </a:p>
      </dgm:t>
    </dgm:pt>
    <dgm:pt modelId="{E3A97FDB-4BAB-41F3-A176-A2E44E99D9BA}" type="sibTrans" cxnId="{FA7CEDC1-48B2-4409-AB9C-8BABD0931D11}">
      <dgm:prSet/>
      <dgm:spPr/>
      <dgm:t>
        <a:bodyPr/>
        <a:lstStyle/>
        <a:p>
          <a:endParaRPr lang="en-US"/>
        </a:p>
      </dgm:t>
    </dgm:pt>
    <dgm:pt modelId="{977642D1-76EF-42C7-94D4-F817F6A5DA2A}" type="pres">
      <dgm:prSet presAssocID="{84E931BF-22BC-4099-A6DF-864B4459B652}" presName="Name0" presStyleCnt="0">
        <dgm:presLayoutVars>
          <dgm:dir/>
          <dgm:animLvl val="lvl"/>
          <dgm:resizeHandles val="exact"/>
        </dgm:presLayoutVars>
      </dgm:prSet>
      <dgm:spPr/>
      <dgm:t>
        <a:bodyPr/>
        <a:lstStyle/>
        <a:p>
          <a:endParaRPr lang="en-US"/>
        </a:p>
      </dgm:t>
    </dgm:pt>
    <dgm:pt modelId="{384D826F-3842-46BC-80CF-3DF4AF4651B5}" type="pres">
      <dgm:prSet presAssocID="{AC15B51E-A187-4852-97BD-4257C73DD808}" presName="boxAndChildren" presStyleCnt="0"/>
      <dgm:spPr/>
    </dgm:pt>
    <dgm:pt modelId="{7F2C99A7-748A-4BA1-9D8F-21BDD1E090FA}" type="pres">
      <dgm:prSet presAssocID="{AC15B51E-A187-4852-97BD-4257C73DD808}" presName="parentTextBox" presStyleLbl="node1" presStyleIdx="0" presStyleCnt="3"/>
      <dgm:spPr/>
      <dgm:t>
        <a:bodyPr/>
        <a:lstStyle/>
        <a:p>
          <a:endParaRPr lang="en-US"/>
        </a:p>
      </dgm:t>
    </dgm:pt>
    <dgm:pt modelId="{BB4E1965-9172-40EB-B73B-D7BBF5664A65}" type="pres">
      <dgm:prSet presAssocID="{E8DCC0E2-B42D-4036-A0A1-B58440B09D06}" presName="sp" presStyleCnt="0"/>
      <dgm:spPr/>
    </dgm:pt>
    <dgm:pt modelId="{9CD3B9F3-36B7-4ED6-8684-A7CB7852B485}" type="pres">
      <dgm:prSet presAssocID="{B232DB0E-E0A6-4EE5-A336-6D442BBD10EA}" presName="arrowAndChildren" presStyleCnt="0"/>
      <dgm:spPr/>
    </dgm:pt>
    <dgm:pt modelId="{A339F0B7-AFF1-4B95-99C3-2F90113AE8C9}" type="pres">
      <dgm:prSet presAssocID="{B232DB0E-E0A6-4EE5-A336-6D442BBD10EA}" presName="parentTextArrow" presStyleLbl="node1" presStyleIdx="1" presStyleCnt="3"/>
      <dgm:spPr/>
      <dgm:t>
        <a:bodyPr/>
        <a:lstStyle/>
        <a:p>
          <a:endParaRPr lang="en-US"/>
        </a:p>
      </dgm:t>
    </dgm:pt>
    <dgm:pt modelId="{9157A273-B637-4BCA-B81B-04728D4F9619}" type="pres">
      <dgm:prSet presAssocID="{33B3A36C-21D0-4C30-B858-E0E34D7DB3D2}" presName="sp" presStyleCnt="0"/>
      <dgm:spPr/>
    </dgm:pt>
    <dgm:pt modelId="{8657607D-D1E9-42F8-B3EC-6F345BF8593F}" type="pres">
      <dgm:prSet presAssocID="{F39A7D37-5C11-4C21-892B-2D53C7BD5F84}" presName="arrowAndChildren" presStyleCnt="0"/>
      <dgm:spPr/>
    </dgm:pt>
    <dgm:pt modelId="{72CB8262-EE78-4E08-B773-1CDAD6125970}" type="pres">
      <dgm:prSet presAssocID="{F39A7D37-5C11-4C21-892B-2D53C7BD5F84}" presName="parentTextArrow" presStyleLbl="node1" presStyleIdx="1" presStyleCnt="3"/>
      <dgm:spPr/>
      <dgm:t>
        <a:bodyPr/>
        <a:lstStyle/>
        <a:p>
          <a:endParaRPr lang="en-US"/>
        </a:p>
      </dgm:t>
    </dgm:pt>
    <dgm:pt modelId="{D7DC73F3-30A1-4D0D-8F28-24369C92BDFF}" type="pres">
      <dgm:prSet presAssocID="{F39A7D37-5C11-4C21-892B-2D53C7BD5F84}" presName="arrow" presStyleLbl="node1" presStyleIdx="2" presStyleCnt="3"/>
      <dgm:spPr/>
      <dgm:t>
        <a:bodyPr/>
        <a:lstStyle/>
        <a:p>
          <a:endParaRPr lang="en-US"/>
        </a:p>
      </dgm:t>
    </dgm:pt>
    <dgm:pt modelId="{84C1C2E3-75DB-489F-B213-B8BC63845C24}" type="pres">
      <dgm:prSet presAssocID="{F39A7D37-5C11-4C21-892B-2D53C7BD5F84}" presName="descendantArrow" presStyleCnt="0"/>
      <dgm:spPr/>
    </dgm:pt>
    <dgm:pt modelId="{BA9A9B12-17CA-48B4-AEA4-DAF168DBA20B}" type="pres">
      <dgm:prSet presAssocID="{DDD3024F-72E1-4BCB-BD2B-A71AD1A1991D}" presName="childTextArrow" presStyleLbl="fgAccFollowNode1" presStyleIdx="0" presStyleCnt="1">
        <dgm:presLayoutVars>
          <dgm:bulletEnabled val="1"/>
        </dgm:presLayoutVars>
      </dgm:prSet>
      <dgm:spPr/>
      <dgm:t>
        <a:bodyPr/>
        <a:lstStyle/>
        <a:p>
          <a:endParaRPr lang="en-US"/>
        </a:p>
      </dgm:t>
    </dgm:pt>
  </dgm:ptLst>
  <dgm:cxnLst>
    <dgm:cxn modelId="{BAAF627E-A05F-4275-8BB2-E2D5EBDDC644}" type="presOf" srcId="{B232DB0E-E0A6-4EE5-A336-6D442BBD10EA}" destId="{A339F0B7-AFF1-4B95-99C3-2F90113AE8C9}" srcOrd="0" destOrd="0" presId="urn:microsoft.com/office/officeart/2005/8/layout/process4"/>
    <dgm:cxn modelId="{FAD24899-6818-4D3D-BB92-D5F8B67A0D43}" srcId="{84E931BF-22BC-4099-A6DF-864B4459B652}" destId="{B232DB0E-E0A6-4EE5-A336-6D442BBD10EA}" srcOrd="1" destOrd="0" parTransId="{46B363CA-B2A5-474D-B755-3A42C3C45567}" sibTransId="{E8DCC0E2-B42D-4036-A0A1-B58440B09D06}"/>
    <dgm:cxn modelId="{4A6F2D7C-20D8-4406-924B-DAFB3459FF75}" type="presOf" srcId="{84E931BF-22BC-4099-A6DF-864B4459B652}" destId="{977642D1-76EF-42C7-94D4-F817F6A5DA2A}" srcOrd="0" destOrd="0" presId="urn:microsoft.com/office/officeart/2005/8/layout/process4"/>
    <dgm:cxn modelId="{FA7CEDC1-48B2-4409-AB9C-8BABD0931D11}" srcId="{84E931BF-22BC-4099-A6DF-864B4459B652}" destId="{AC15B51E-A187-4852-97BD-4257C73DD808}" srcOrd="2" destOrd="0" parTransId="{B93F06C5-45EC-4028-8311-E48FDD889EFB}" sibTransId="{E3A97FDB-4BAB-41F3-A176-A2E44E99D9BA}"/>
    <dgm:cxn modelId="{FFE788CF-1C69-4F40-A055-65AC55E3BF83}" type="presOf" srcId="{AC15B51E-A187-4852-97BD-4257C73DD808}" destId="{7F2C99A7-748A-4BA1-9D8F-21BDD1E090FA}" srcOrd="0" destOrd="0" presId="urn:microsoft.com/office/officeart/2005/8/layout/process4"/>
    <dgm:cxn modelId="{B36E605F-1B8C-4CEF-9B24-2DAD5F7C8579}" srcId="{F39A7D37-5C11-4C21-892B-2D53C7BD5F84}" destId="{DDD3024F-72E1-4BCB-BD2B-A71AD1A1991D}" srcOrd="0" destOrd="0" parTransId="{3C7FE470-76B7-4CC5-8E2B-A277E685B0FE}" sibTransId="{2961A0E1-B5FC-4DEA-939B-DB434AC80129}"/>
    <dgm:cxn modelId="{4BF5D92E-0879-4067-B829-E64FCB9B0BE5}" type="presOf" srcId="{F39A7D37-5C11-4C21-892B-2D53C7BD5F84}" destId="{72CB8262-EE78-4E08-B773-1CDAD6125970}" srcOrd="0" destOrd="0" presId="urn:microsoft.com/office/officeart/2005/8/layout/process4"/>
    <dgm:cxn modelId="{5602F37E-D85F-4D8C-B72B-670ED59643B2}" type="presOf" srcId="{DDD3024F-72E1-4BCB-BD2B-A71AD1A1991D}" destId="{BA9A9B12-17CA-48B4-AEA4-DAF168DBA20B}" srcOrd="0" destOrd="0" presId="urn:microsoft.com/office/officeart/2005/8/layout/process4"/>
    <dgm:cxn modelId="{FCB8E02E-F026-434A-9E44-C05D2F4CF7F9}" srcId="{84E931BF-22BC-4099-A6DF-864B4459B652}" destId="{F39A7D37-5C11-4C21-892B-2D53C7BD5F84}" srcOrd="0" destOrd="0" parTransId="{9E5DCF35-8AC8-4A18-AFD4-3E81DC3B835D}" sibTransId="{33B3A36C-21D0-4C30-B858-E0E34D7DB3D2}"/>
    <dgm:cxn modelId="{142BA3B5-F2DA-47AF-B7DA-E67B3C69C78B}" type="presOf" srcId="{F39A7D37-5C11-4C21-892B-2D53C7BD5F84}" destId="{D7DC73F3-30A1-4D0D-8F28-24369C92BDFF}" srcOrd="1" destOrd="0" presId="urn:microsoft.com/office/officeart/2005/8/layout/process4"/>
    <dgm:cxn modelId="{AF471465-0874-44C3-8021-C7631B96A1AE}" type="presParOf" srcId="{977642D1-76EF-42C7-94D4-F817F6A5DA2A}" destId="{384D826F-3842-46BC-80CF-3DF4AF4651B5}" srcOrd="0" destOrd="0" presId="urn:microsoft.com/office/officeart/2005/8/layout/process4"/>
    <dgm:cxn modelId="{940A43C4-B58E-4B43-A0F5-B80B1F123756}" type="presParOf" srcId="{384D826F-3842-46BC-80CF-3DF4AF4651B5}" destId="{7F2C99A7-748A-4BA1-9D8F-21BDD1E090FA}" srcOrd="0" destOrd="0" presId="urn:microsoft.com/office/officeart/2005/8/layout/process4"/>
    <dgm:cxn modelId="{547FF099-A1E5-4C57-8D6B-517C71DB07F5}" type="presParOf" srcId="{977642D1-76EF-42C7-94D4-F817F6A5DA2A}" destId="{BB4E1965-9172-40EB-B73B-D7BBF5664A65}" srcOrd="1" destOrd="0" presId="urn:microsoft.com/office/officeart/2005/8/layout/process4"/>
    <dgm:cxn modelId="{BC33F98A-9A13-4A12-B0EF-607616AAEF0B}" type="presParOf" srcId="{977642D1-76EF-42C7-94D4-F817F6A5DA2A}" destId="{9CD3B9F3-36B7-4ED6-8684-A7CB7852B485}" srcOrd="2" destOrd="0" presId="urn:microsoft.com/office/officeart/2005/8/layout/process4"/>
    <dgm:cxn modelId="{7CDA9E01-192C-4995-A1E7-EE016CDC20B3}" type="presParOf" srcId="{9CD3B9F3-36B7-4ED6-8684-A7CB7852B485}" destId="{A339F0B7-AFF1-4B95-99C3-2F90113AE8C9}" srcOrd="0" destOrd="0" presId="urn:microsoft.com/office/officeart/2005/8/layout/process4"/>
    <dgm:cxn modelId="{2265E865-8DDC-4CE3-9DBA-6F3BE9CB826F}" type="presParOf" srcId="{977642D1-76EF-42C7-94D4-F817F6A5DA2A}" destId="{9157A273-B637-4BCA-B81B-04728D4F9619}" srcOrd="3" destOrd="0" presId="urn:microsoft.com/office/officeart/2005/8/layout/process4"/>
    <dgm:cxn modelId="{DE559133-D78F-4EC2-B131-98FC122DB0FA}" type="presParOf" srcId="{977642D1-76EF-42C7-94D4-F817F6A5DA2A}" destId="{8657607D-D1E9-42F8-B3EC-6F345BF8593F}" srcOrd="4" destOrd="0" presId="urn:microsoft.com/office/officeart/2005/8/layout/process4"/>
    <dgm:cxn modelId="{23631C74-35EF-40E4-8C19-8ADDD16287EA}" type="presParOf" srcId="{8657607D-D1E9-42F8-B3EC-6F345BF8593F}" destId="{72CB8262-EE78-4E08-B773-1CDAD6125970}" srcOrd="0" destOrd="0" presId="urn:microsoft.com/office/officeart/2005/8/layout/process4"/>
    <dgm:cxn modelId="{F44F9169-7CA3-439F-B0C8-E9AC0F1F685F}" type="presParOf" srcId="{8657607D-D1E9-42F8-B3EC-6F345BF8593F}" destId="{D7DC73F3-30A1-4D0D-8F28-24369C92BDFF}" srcOrd="1" destOrd="0" presId="urn:microsoft.com/office/officeart/2005/8/layout/process4"/>
    <dgm:cxn modelId="{4C0A7761-D0E8-4440-86E2-08685295F811}" type="presParOf" srcId="{8657607D-D1E9-42F8-B3EC-6F345BF8593F}" destId="{84C1C2E3-75DB-489F-B213-B8BC63845C24}" srcOrd="2" destOrd="0" presId="urn:microsoft.com/office/officeart/2005/8/layout/process4"/>
    <dgm:cxn modelId="{064674BE-F6B9-45CF-BDA3-9FDDA22CF718}" type="presParOf" srcId="{84C1C2E3-75DB-489F-B213-B8BC63845C24}" destId="{BA9A9B12-17CA-48B4-AEA4-DAF168DBA20B}"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0F7BA60-A0D2-457D-8184-008628BCBA97}"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9554FFF5-EE4E-43EC-9364-542709842603}">
      <dgm:prSet/>
      <dgm:spPr/>
      <dgm:t>
        <a:bodyPr/>
        <a:lstStyle/>
        <a:p>
          <a:r>
            <a:rPr lang="en-US"/>
            <a:t>Hybrid port is a connection on a switch that transmits data to and from one or multiple VLANs.</a:t>
          </a:r>
        </a:p>
      </dgm:t>
    </dgm:pt>
    <dgm:pt modelId="{6EA8A140-77C5-49BD-BBB8-ECD0827B809C}" type="parTrans" cxnId="{7D53C659-27A8-4510-8D4A-FB4A1461508C}">
      <dgm:prSet/>
      <dgm:spPr/>
      <dgm:t>
        <a:bodyPr/>
        <a:lstStyle/>
        <a:p>
          <a:endParaRPr lang="en-US"/>
        </a:p>
      </dgm:t>
    </dgm:pt>
    <dgm:pt modelId="{B1FE03AF-9AE7-489E-81B2-92FD6A89FEEA}" type="sibTrans" cxnId="{7D53C659-27A8-4510-8D4A-FB4A1461508C}">
      <dgm:prSet/>
      <dgm:spPr/>
      <dgm:t>
        <a:bodyPr/>
        <a:lstStyle/>
        <a:p>
          <a:endParaRPr lang="en-US"/>
        </a:p>
      </dgm:t>
    </dgm:pt>
    <dgm:pt modelId="{B490F2FB-9942-4162-A036-C050AD6964AD}">
      <dgm:prSet/>
      <dgm:spPr/>
      <dgm:t>
        <a:bodyPr/>
        <a:lstStyle/>
        <a:p>
          <a:r>
            <a:rPr lang="en-US"/>
            <a:t>It is used to connect network devices (like switches) as well as user devices (like laptops).</a:t>
          </a:r>
        </a:p>
      </dgm:t>
    </dgm:pt>
    <dgm:pt modelId="{D5E4C387-E481-4B0B-A1B5-C0BF88F75C81}" type="parTrans" cxnId="{67474E4D-03C4-44B4-A282-E9780212E031}">
      <dgm:prSet/>
      <dgm:spPr/>
      <dgm:t>
        <a:bodyPr/>
        <a:lstStyle/>
        <a:p>
          <a:endParaRPr lang="en-US"/>
        </a:p>
      </dgm:t>
    </dgm:pt>
    <dgm:pt modelId="{E5FCBDAB-6DC5-4ED9-8439-2A9B361555F0}" type="sibTrans" cxnId="{67474E4D-03C4-44B4-A282-E9780212E031}">
      <dgm:prSet/>
      <dgm:spPr/>
      <dgm:t>
        <a:bodyPr/>
        <a:lstStyle/>
        <a:p>
          <a:endParaRPr lang="en-US"/>
        </a:p>
      </dgm:t>
    </dgm:pt>
    <dgm:pt modelId="{1B79C439-AAC5-4511-9816-29B90075CBCE}">
      <dgm:prSet/>
      <dgm:spPr/>
      <dgm:t>
        <a:bodyPr/>
        <a:lstStyle/>
        <a:p>
          <a:r>
            <a:rPr lang="en-US"/>
            <a:t>It support both tagged and untagged frames from VLANs.</a:t>
          </a:r>
        </a:p>
      </dgm:t>
    </dgm:pt>
    <dgm:pt modelId="{B4AC7E02-CB92-402D-87C8-8681A5E37420}" type="parTrans" cxnId="{C000FB14-DADE-4D97-A10C-DF769534D604}">
      <dgm:prSet/>
      <dgm:spPr/>
      <dgm:t>
        <a:bodyPr/>
        <a:lstStyle/>
        <a:p>
          <a:endParaRPr lang="en-US"/>
        </a:p>
      </dgm:t>
    </dgm:pt>
    <dgm:pt modelId="{7BD99194-347C-43F8-8DEA-28AF3D645311}" type="sibTrans" cxnId="{C000FB14-DADE-4D97-A10C-DF769534D604}">
      <dgm:prSet/>
      <dgm:spPr/>
      <dgm:t>
        <a:bodyPr/>
        <a:lstStyle/>
        <a:p>
          <a:endParaRPr lang="en-US"/>
        </a:p>
      </dgm:t>
    </dgm:pt>
    <dgm:pt modelId="{E3434EBE-8237-4D71-B903-271AE7AEE6C0}">
      <dgm:prSet/>
      <dgm:spPr/>
      <dgm:t>
        <a:bodyPr/>
        <a:lstStyle/>
        <a:p>
          <a:r>
            <a:rPr lang="en-US"/>
            <a:t>It can receive frames from one or more VLANs at the same time.</a:t>
          </a:r>
        </a:p>
      </dgm:t>
    </dgm:pt>
    <dgm:pt modelId="{A66EFFAB-9D85-4F3D-84DB-A45E731C6F65}" type="parTrans" cxnId="{B127DE0B-2A6D-4276-9E6C-AFD8EE13CD90}">
      <dgm:prSet/>
      <dgm:spPr/>
      <dgm:t>
        <a:bodyPr/>
        <a:lstStyle/>
        <a:p>
          <a:endParaRPr lang="en-US"/>
        </a:p>
      </dgm:t>
    </dgm:pt>
    <dgm:pt modelId="{CAF23646-8C6D-4C2B-9ACD-4EF58353CF7C}" type="sibTrans" cxnId="{B127DE0B-2A6D-4276-9E6C-AFD8EE13CD90}">
      <dgm:prSet/>
      <dgm:spPr/>
      <dgm:t>
        <a:bodyPr/>
        <a:lstStyle/>
        <a:p>
          <a:endParaRPr lang="en-US"/>
        </a:p>
      </dgm:t>
    </dgm:pt>
    <dgm:pt modelId="{40DA4AB9-220C-4F85-8192-D438222F761D}" type="pres">
      <dgm:prSet presAssocID="{80F7BA60-A0D2-457D-8184-008628BCBA97}" presName="linear" presStyleCnt="0">
        <dgm:presLayoutVars>
          <dgm:animLvl val="lvl"/>
          <dgm:resizeHandles val="exact"/>
        </dgm:presLayoutVars>
      </dgm:prSet>
      <dgm:spPr/>
      <dgm:t>
        <a:bodyPr/>
        <a:lstStyle/>
        <a:p>
          <a:endParaRPr lang="en-US"/>
        </a:p>
      </dgm:t>
    </dgm:pt>
    <dgm:pt modelId="{FE61D8CE-338D-41C3-9881-24C244B58F30}" type="pres">
      <dgm:prSet presAssocID="{9554FFF5-EE4E-43EC-9364-542709842603}" presName="parentText" presStyleLbl="node1" presStyleIdx="0" presStyleCnt="4">
        <dgm:presLayoutVars>
          <dgm:chMax val="0"/>
          <dgm:bulletEnabled val="1"/>
        </dgm:presLayoutVars>
      </dgm:prSet>
      <dgm:spPr/>
      <dgm:t>
        <a:bodyPr/>
        <a:lstStyle/>
        <a:p>
          <a:endParaRPr lang="en-US"/>
        </a:p>
      </dgm:t>
    </dgm:pt>
    <dgm:pt modelId="{6865DA4D-C57D-49AA-A6AA-A2CB55535AAF}" type="pres">
      <dgm:prSet presAssocID="{B1FE03AF-9AE7-489E-81B2-92FD6A89FEEA}" presName="spacer" presStyleCnt="0"/>
      <dgm:spPr/>
    </dgm:pt>
    <dgm:pt modelId="{98149E67-475E-4CC7-A5F5-66D346A7C37D}" type="pres">
      <dgm:prSet presAssocID="{B490F2FB-9942-4162-A036-C050AD6964AD}" presName="parentText" presStyleLbl="node1" presStyleIdx="1" presStyleCnt="4">
        <dgm:presLayoutVars>
          <dgm:chMax val="0"/>
          <dgm:bulletEnabled val="1"/>
        </dgm:presLayoutVars>
      </dgm:prSet>
      <dgm:spPr/>
      <dgm:t>
        <a:bodyPr/>
        <a:lstStyle/>
        <a:p>
          <a:endParaRPr lang="en-US"/>
        </a:p>
      </dgm:t>
    </dgm:pt>
    <dgm:pt modelId="{ECBD94F9-566E-4DD2-8D3F-D7BF12FF8081}" type="pres">
      <dgm:prSet presAssocID="{E5FCBDAB-6DC5-4ED9-8439-2A9B361555F0}" presName="spacer" presStyleCnt="0"/>
      <dgm:spPr/>
    </dgm:pt>
    <dgm:pt modelId="{69473429-CECA-4F98-B02B-635F06E724C0}" type="pres">
      <dgm:prSet presAssocID="{1B79C439-AAC5-4511-9816-29B90075CBCE}" presName="parentText" presStyleLbl="node1" presStyleIdx="2" presStyleCnt="4">
        <dgm:presLayoutVars>
          <dgm:chMax val="0"/>
          <dgm:bulletEnabled val="1"/>
        </dgm:presLayoutVars>
      </dgm:prSet>
      <dgm:spPr/>
      <dgm:t>
        <a:bodyPr/>
        <a:lstStyle/>
        <a:p>
          <a:endParaRPr lang="en-US"/>
        </a:p>
      </dgm:t>
    </dgm:pt>
    <dgm:pt modelId="{396BF1A5-877A-4E6B-83B0-C4904423236B}" type="pres">
      <dgm:prSet presAssocID="{7BD99194-347C-43F8-8DEA-28AF3D645311}" presName="spacer" presStyleCnt="0"/>
      <dgm:spPr/>
    </dgm:pt>
    <dgm:pt modelId="{565C4B6A-4538-4062-A824-2B943B6A47A0}" type="pres">
      <dgm:prSet presAssocID="{E3434EBE-8237-4D71-B903-271AE7AEE6C0}" presName="parentText" presStyleLbl="node1" presStyleIdx="3" presStyleCnt="4">
        <dgm:presLayoutVars>
          <dgm:chMax val="0"/>
          <dgm:bulletEnabled val="1"/>
        </dgm:presLayoutVars>
      </dgm:prSet>
      <dgm:spPr/>
      <dgm:t>
        <a:bodyPr/>
        <a:lstStyle/>
        <a:p>
          <a:endParaRPr lang="en-US"/>
        </a:p>
      </dgm:t>
    </dgm:pt>
  </dgm:ptLst>
  <dgm:cxnLst>
    <dgm:cxn modelId="{B7CA6699-4E7A-4335-97AA-F1173A56DBF2}" type="presOf" srcId="{9554FFF5-EE4E-43EC-9364-542709842603}" destId="{FE61D8CE-338D-41C3-9881-24C244B58F30}" srcOrd="0" destOrd="0" presId="urn:microsoft.com/office/officeart/2005/8/layout/vList2"/>
    <dgm:cxn modelId="{AB63B713-5133-4F69-914D-C72BD5C93335}" type="presOf" srcId="{E3434EBE-8237-4D71-B903-271AE7AEE6C0}" destId="{565C4B6A-4538-4062-A824-2B943B6A47A0}" srcOrd="0" destOrd="0" presId="urn:microsoft.com/office/officeart/2005/8/layout/vList2"/>
    <dgm:cxn modelId="{67474E4D-03C4-44B4-A282-E9780212E031}" srcId="{80F7BA60-A0D2-457D-8184-008628BCBA97}" destId="{B490F2FB-9942-4162-A036-C050AD6964AD}" srcOrd="1" destOrd="0" parTransId="{D5E4C387-E481-4B0B-A1B5-C0BF88F75C81}" sibTransId="{E5FCBDAB-6DC5-4ED9-8439-2A9B361555F0}"/>
    <dgm:cxn modelId="{5A0B9033-9EE1-4409-9B7B-947B61E1330D}" type="presOf" srcId="{80F7BA60-A0D2-457D-8184-008628BCBA97}" destId="{40DA4AB9-220C-4F85-8192-D438222F761D}" srcOrd="0" destOrd="0" presId="urn:microsoft.com/office/officeart/2005/8/layout/vList2"/>
    <dgm:cxn modelId="{92D90ED0-6FCE-4420-9F3D-E0A322AD1EF8}" type="presOf" srcId="{B490F2FB-9942-4162-A036-C050AD6964AD}" destId="{98149E67-475E-4CC7-A5F5-66D346A7C37D}" srcOrd="0" destOrd="0" presId="urn:microsoft.com/office/officeart/2005/8/layout/vList2"/>
    <dgm:cxn modelId="{7D53C659-27A8-4510-8D4A-FB4A1461508C}" srcId="{80F7BA60-A0D2-457D-8184-008628BCBA97}" destId="{9554FFF5-EE4E-43EC-9364-542709842603}" srcOrd="0" destOrd="0" parTransId="{6EA8A140-77C5-49BD-BBB8-ECD0827B809C}" sibTransId="{B1FE03AF-9AE7-489E-81B2-92FD6A89FEEA}"/>
    <dgm:cxn modelId="{B127DE0B-2A6D-4276-9E6C-AFD8EE13CD90}" srcId="{80F7BA60-A0D2-457D-8184-008628BCBA97}" destId="{E3434EBE-8237-4D71-B903-271AE7AEE6C0}" srcOrd="3" destOrd="0" parTransId="{A66EFFAB-9D85-4F3D-84DB-A45E731C6F65}" sibTransId="{CAF23646-8C6D-4C2B-9ACD-4EF58353CF7C}"/>
    <dgm:cxn modelId="{C000FB14-DADE-4D97-A10C-DF769534D604}" srcId="{80F7BA60-A0D2-457D-8184-008628BCBA97}" destId="{1B79C439-AAC5-4511-9816-29B90075CBCE}" srcOrd="2" destOrd="0" parTransId="{B4AC7E02-CB92-402D-87C8-8681A5E37420}" sibTransId="{7BD99194-347C-43F8-8DEA-28AF3D645311}"/>
    <dgm:cxn modelId="{4658C637-292F-4826-B4B4-5F2615C6D53D}" type="presOf" srcId="{1B79C439-AAC5-4511-9816-29B90075CBCE}" destId="{69473429-CECA-4F98-B02B-635F06E724C0}" srcOrd="0" destOrd="0" presId="urn:microsoft.com/office/officeart/2005/8/layout/vList2"/>
    <dgm:cxn modelId="{C7CE8614-6B7D-4A6E-993C-465A0B962A40}" type="presParOf" srcId="{40DA4AB9-220C-4F85-8192-D438222F761D}" destId="{FE61D8CE-338D-41C3-9881-24C244B58F30}" srcOrd="0" destOrd="0" presId="urn:microsoft.com/office/officeart/2005/8/layout/vList2"/>
    <dgm:cxn modelId="{7B101C07-DF66-4CDF-B8C1-4A438A4A26CA}" type="presParOf" srcId="{40DA4AB9-220C-4F85-8192-D438222F761D}" destId="{6865DA4D-C57D-49AA-A6AA-A2CB55535AAF}" srcOrd="1" destOrd="0" presId="urn:microsoft.com/office/officeart/2005/8/layout/vList2"/>
    <dgm:cxn modelId="{D41E8274-158D-4F98-886A-BF62B43F2791}" type="presParOf" srcId="{40DA4AB9-220C-4F85-8192-D438222F761D}" destId="{98149E67-475E-4CC7-A5F5-66D346A7C37D}" srcOrd="2" destOrd="0" presId="urn:microsoft.com/office/officeart/2005/8/layout/vList2"/>
    <dgm:cxn modelId="{4F793AA8-F99A-4069-925F-51C5C0B92076}" type="presParOf" srcId="{40DA4AB9-220C-4F85-8192-D438222F761D}" destId="{ECBD94F9-566E-4DD2-8D3F-D7BF12FF8081}" srcOrd="3" destOrd="0" presId="urn:microsoft.com/office/officeart/2005/8/layout/vList2"/>
    <dgm:cxn modelId="{1DE61461-DD53-43D4-ABC2-005ED83D1ED9}" type="presParOf" srcId="{40DA4AB9-220C-4F85-8192-D438222F761D}" destId="{69473429-CECA-4F98-B02B-635F06E724C0}" srcOrd="4" destOrd="0" presId="urn:microsoft.com/office/officeart/2005/8/layout/vList2"/>
    <dgm:cxn modelId="{FF1D3A52-4F74-4256-A3AC-F8F1E42D2977}" type="presParOf" srcId="{40DA4AB9-220C-4F85-8192-D438222F761D}" destId="{396BF1A5-877A-4E6B-83B0-C4904423236B}" srcOrd="5" destOrd="0" presId="urn:microsoft.com/office/officeart/2005/8/layout/vList2"/>
    <dgm:cxn modelId="{D09C548B-1F92-4A6A-A998-7533F2C35BDD}" type="presParOf" srcId="{40DA4AB9-220C-4F85-8192-D438222F761D}" destId="{565C4B6A-4538-4062-A824-2B943B6A47A0}"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F3B7EC1-FFBD-4A6F-BE70-A9D599C19B16}" type="doc">
      <dgm:prSet loTypeId="urn:microsoft.com/office/officeart/2005/8/layout/process4" loCatId="process" qsTypeId="urn:microsoft.com/office/officeart/2005/8/quickstyle/simple4" qsCatId="simple" csTypeId="urn:microsoft.com/office/officeart/2005/8/colors/colorful1" csCatId="colorful"/>
      <dgm:spPr/>
      <dgm:t>
        <a:bodyPr/>
        <a:lstStyle/>
        <a:p>
          <a:endParaRPr lang="en-US"/>
        </a:p>
      </dgm:t>
    </dgm:pt>
    <dgm:pt modelId="{296AB37C-EF87-4B39-A208-95BA39EE7F8E}">
      <dgm:prSet/>
      <dgm:spPr/>
      <dgm:t>
        <a:bodyPr/>
        <a:lstStyle/>
        <a:p>
          <a:r>
            <a:rPr lang="en-US"/>
            <a:t>t is a compound port which can support two different physical ports with same switch fabric and port number but both the ports can’t be used simultaneously.</a:t>
          </a:r>
        </a:p>
      </dgm:t>
    </dgm:pt>
    <dgm:pt modelId="{F36CD16A-B356-4A4F-80A2-145C38155FD9}" type="parTrans" cxnId="{51984FC9-363E-4954-90B2-423D8EDCA081}">
      <dgm:prSet/>
      <dgm:spPr/>
      <dgm:t>
        <a:bodyPr/>
        <a:lstStyle/>
        <a:p>
          <a:endParaRPr lang="en-US"/>
        </a:p>
      </dgm:t>
    </dgm:pt>
    <dgm:pt modelId="{2DE62CA4-B610-49C4-BABF-18A7D6FB17FC}" type="sibTrans" cxnId="{51984FC9-363E-4954-90B2-423D8EDCA081}">
      <dgm:prSet/>
      <dgm:spPr/>
      <dgm:t>
        <a:bodyPr/>
        <a:lstStyle/>
        <a:p>
          <a:endParaRPr lang="en-US"/>
        </a:p>
      </dgm:t>
    </dgm:pt>
    <dgm:pt modelId="{42F27A6A-044D-48DB-9F67-405419E23EB6}">
      <dgm:prSet/>
      <dgm:spPr/>
      <dgm:t>
        <a:bodyPr/>
        <a:lstStyle/>
        <a:p>
          <a:r>
            <a:rPr lang="en-US"/>
            <a:t>It is used to configure the switch according to the application requirements.</a:t>
          </a:r>
        </a:p>
      </dgm:t>
    </dgm:pt>
    <dgm:pt modelId="{113C9DEF-C317-40D2-8CB8-DFAA4EB2384A}" type="parTrans" cxnId="{9538955C-B505-410C-A1DA-F7316CEB0B1B}">
      <dgm:prSet/>
      <dgm:spPr/>
      <dgm:t>
        <a:bodyPr/>
        <a:lstStyle/>
        <a:p>
          <a:endParaRPr lang="en-US"/>
        </a:p>
      </dgm:t>
    </dgm:pt>
    <dgm:pt modelId="{7B027269-AB68-434D-A049-9141E0A58C23}" type="sibTrans" cxnId="{9538955C-B505-410C-A1DA-F7316CEB0B1B}">
      <dgm:prSet/>
      <dgm:spPr/>
      <dgm:t>
        <a:bodyPr/>
        <a:lstStyle/>
        <a:p>
          <a:endParaRPr lang="en-US"/>
        </a:p>
      </dgm:t>
    </dgm:pt>
    <dgm:pt modelId="{2220ACFC-F50D-4DBE-9ADB-30C6AE33B4C7}" type="pres">
      <dgm:prSet presAssocID="{FF3B7EC1-FFBD-4A6F-BE70-A9D599C19B16}" presName="Name0" presStyleCnt="0">
        <dgm:presLayoutVars>
          <dgm:dir/>
          <dgm:animLvl val="lvl"/>
          <dgm:resizeHandles val="exact"/>
        </dgm:presLayoutVars>
      </dgm:prSet>
      <dgm:spPr/>
      <dgm:t>
        <a:bodyPr/>
        <a:lstStyle/>
        <a:p>
          <a:endParaRPr lang="en-US"/>
        </a:p>
      </dgm:t>
    </dgm:pt>
    <dgm:pt modelId="{B7062EA2-355F-4C87-9170-77C081F3991C}" type="pres">
      <dgm:prSet presAssocID="{42F27A6A-044D-48DB-9F67-405419E23EB6}" presName="boxAndChildren" presStyleCnt="0"/>
      <dgm:spPr/>
    </dgm:pt>
    <dgm:pt modelId="{6FCE7C94-FB00-421C-B533-FD49D553D8C3}" type="pres">
      <dgm:prSet presAssocID="{42F27A6A-044D-48DB-9F67-405419E23EB6}" presName="parentTextBox" presStyleLbl="node1" presStyleIdx="0" presStyleCnt="2"/>
      <dgm:spPr/>
      <dgm:t>
        <a:bodyPr/>
        <a:lstStyle/>
        <a:p>
          <a:endParaRPr lang="en-US"/>
        </a:p>
      </dgm:t>
    </dgm:pt>
    <dgm:pt modelId="{CBC4F3AE-AB1E-44EF-A7CC-D22074BA907A}" type="pres">
      <dgm:prSet presAssocID="{2DE62CA4-B610-49C4-BABF-18A7D6FB17FC}" presName="sp" presStyleCnt="0"/>
      <dgm:spPr/>
    </dgm:pt>
    <dgm:pt modelId="{3455D44D-5DC0-45B0-BDFD-823498998DE7}" type="pres">
      <dgm:prSet presAssocID="{296AB37C-EF87-4B39-A208-95BA39EE7F8E}" presName="arrowAndChildren" presStyleCnt="0"/>
      <dgm:spPr/>
    </dgm:pt>
    <dgm:pt modelId="{4D1D37A7-061E-41BB-BB2F-3A0F46FBC47E}" type="pres">
      <dgm:prSet presAssocID="{296AB37C-EF87-4B39-A208-95BA39EE7F8E}" presName="parentTextArrow" presStyleLbl="node1" presStyleIdx="1" presStyleCnt="2"/>
      <dgm:spPr/>
      <dgm:t>
        <a:bodyPr/>
        <a:lstStyle/>
        <a:p>
          <a:endParaRPr lang="en-US"/>
        </a:p>
      </dgm:t>
    </dgm:pt>
  </dgm:ptLst>
  <dgm:cxnLst>
    <dgm:cxn modelId="{ED4F5D92-EE77-4525-8A44-7E21221CE589}" type="presOf" srcId="{FF3B7EC1-FFBD-4A6F-BE70-A9D599C19B16}" destId="{2220ACFC-F50D-4DBE-9ADB-30C6AE33B4C7}" srcOrd="0" destOrd="0" presId="urn:microsoft.com/office/officeart/2005/8/layout/process4"/>
    <dgm:cxn modelId="{B1470B2F-37C2-40AF-8705-23A7630E9FB7}" type="presOf" srcId="{42F27A6A-044D-48DB-9F67-405419E23EB6}" destId="{6FCE7C94-FB00-421C-B533-FD49D553D8C3}" srcOrd="0" destOrd="0" presId="urn:microsoft.com/office/officeart/2005/8/layout/process4"/>
    <dgm:cxn modelId="{9538955C-B505-410C-A1DA-F7316CEB0B1B}" srcId="{FF3B7EC1-FFBD-4A6F-BE70-A9D599C19B16}" destId="{42F27A6A-044D-48DB-9F67-405419E23EB6}" srcOrd="1" destOrd="0" parTransId="{113C9DEF-C317-40D2-8CB8-DFAA4EB2384A}" sibTransId="{7B027269-AB68-434D-A049-9141E0A58C23}"/>
    <dgm:cxn modelId="{51984FC9-363E-4954-90B2-423D8EDCA081}" srcId="{FF3B7EC1-FFBD-4A6F-BE70-A9D599C19B16}" destId="{296AB37C-EF87-4B39-A208-95BA39EE7F8E}" srcOrd="0" destOrd="0" parTransId="{F36CD16A-B356-4A4F-80A2-145C38155FD9}" sibTransId="{2DE62CA4-B610-49C4-BABF-18A7D6FB17FC}"/>
    <dgm:cxn modelId="{FD1F4CD5-A294-488E-B029-FBC04B3262FD}" type="presOf" srcId="{296AB37C-EF87-4B39-A208-95BA39EE7F8E}" destId="{4D1D37A7-061E-41BB-BB2F-3A0F46FBC47E}" srcOrd="0" destOrd="0" presId="urn:microsoft.com/office/officeart/2005/8/layout/process4"/>
    <dgm:cxn modelId="{C81BA5EA-AECF-492B-9966-18D770CBD2BB}" type="presParOf" srcId="{2220ACFC-F50D-4DBE-9ADB-30C6AE33B4C7}" destId="{B7062EA2-355F-4C87-9170-77C081F3991C}" srcOrd="0" destOrd="0" presId="urn:microsoft.com/office/officeart/2005/8/layout/process4"/>
    <dgm:cxn modelId="{D29FFD06-E4CC-4AA7-B5BD-0B3C93540B7B}" type="presParOf" srcId="{B7062EA2-355F-4C87-9170-77C081F3991C}" destId="{6FCE7C94-FB00-421C-B533-FD49D553D8C3}" srcOrd="0" destOrd="0" presId="urn:microsoft.com/office/officeart/2005/8/layout/process4"/>
    <dgm:cxn modelId="{4E444E0D-F88A-4F10-84DE-3960EFAF5B11}" type="presParOf" srcId="{2220ACFC-F50D-4DBE-9ADB-30C6AE33B4C7}" destId="{CBC4F3AE-AB1E-44EF-A7CC-D22074BA907A}" srcOrd="1" destOrd="0" presId="urn:microsoft.com/office/officeart/2005/8/layout/process4"/>
    <dgm:cxn modelId="{5934260E-6367-4AC8-9B71-0C3DE95BD9F4}" type="presParOf" srcId="{2220ACFC-F50D-4DBE-9ADB-30C6AE33B4C7}" destId="{3455D44D-5DC0-45B0-BDFD-823498998DE7}" srcOrd="2" destOrd="0" presId="urn:microsoft.com/office/officeart/2005/8/layout/process4"/>
    <dgm:cxn modelId="{CFDB600D-E1A2-435A-8570-21A982CB7065}" type="presParOf" srcId="{3455D44D-5DC0-45B0-BDFD-823498998DE7}" destId="{4D1D37A7-061E-41BB-BB2F-3A0F46FBC47E}"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3AA95F4-01BF-4392-BF47-E8D8EE6DF1F7}"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en-US"/>
        </a:p>
      </dgm:t>
    </dgm:pt>
    <dgm:pt modelId="{7E778009-15A2-485E-9A3F-C5785A534150}">
      <dgm:prSet/>
      <dgm:spPr/>
      <dgm:t>
        <a:bodyPr/>
        <a:lstStyle/>
        <a:p>
          <a:r>
            <a:rPr lang="en-US"/>
            <a:t>It is a special functional port which is used to connect with other stackable switches of the same model, brand and software version to operate as a single stackable switch with port capacity equal to the sum of the combined switches.</a:t>
          </a:r>
        </a:p>
      </dgm:t>
    </dgm:pt>
    <dgm:pt modelId="{89459ECF-1E9D-4DC6-9CEB-EF369BE33221}" type="parTrans" cxnId="{DC126093-82EE-4B25-B012-AB7B0A545D30}">
      <dgm:prSet/>
      <dgm:spPr/>
      <dgm:t>
        <a:bodyPr/>
        <a:lstStyle/>
        <a:p>
          <a:endParaRPr lang="en-US"/>
        </a:p>
      </dgm:t>
    </dgm:pt>
    <dgm:pt modelId="{0B4DEAE8-CBC7-4B72-846D-267FA843A872}" type="sibTrans" cxnId="{DC126093-82EE-4B25-B012-AB7B0A545D30}">
      <dgm:prSet/>
      <dgm:spPr/>
      <dgm:t>
        <a:bodyPr/>
        <a:lstStyle/>
        <a:p>
          <a:endParaRPr lang="en-US"/>
        </a:p>
      </dgm:t>
    </dgm:pt>
    <dgm:pt modelId="{01FDA8C4-1C79-4894-8F80-F63571638666}">
      <dgm:prSet/>
      <dgm:spPr/>
      <dgm:t>
        <a:bodyPr/>
        <a:lstStyle/>
        <a:p>
          <a:r>
            <a:rPr lang="en-US"/>
            <a:t>It is used for making long distance connections.</a:t>
          </a:r>
        </a:p>
      </dgm:t>
    </dgm:pt>
    <dgm:pt modelId="{6817CDB7-1AD2-43FB-99C4-AAC569AEEDF7}" type="parTrans" cxnId="{41EEAE63-9FB3-4341-9117-480D6822ACBB}">
      <dgm:prSet/>
      <dgm:spPr/>
      <dgm:t>
        <a:bodyPr/>
        <a:lstStyle/>
        <a:p>
          <a:endParaRPr lang="en-US"/>
        </a:p>
      </dgm:t>
    </dgm:pt>
    <dgm:pt modelId="{595750B0-3721-450C-8559-8257B5E0D00E}" type="sibTrans" cxnId="{41EEAE63-9FB3-4341-9117-480D6822ACBB}">
      <dgm:prSet/>
      <dgm:spPr/>
      <dgm:t>
        <a:bodyPr/>
        <a:lstStyle/>
        <a:p>
          <a:endParaRPr lang="en-US"/>
        </a:p>
      </dgm:t>
    </dgm:pt>
    <dgm:pt modelId="{85F79570-CBD7-468A-9551-D359B2398AE3}" type="pres">
      <dgm:prSet presAssocID="{53AA95F4-01BF-4392-BF47-E8D8EE6DF1F7}" presName="linear" presStyleCnt="0">
        <dgm:presLayoutVars>
          <dgm:animLvl val="lvl"/>
          <dgm:resizeHandles val="exact"/>
        </dgm:presLayoutVars>
      </dgm:prSet>
      <dgm:spPr/>
      <dgm:t>
        <a:bodyPr/>
        <a:lstStyle/>
        <a:p>
          <a:endParaRPr lang="en-US"/>
        </a:p>
      </dgm:t>
    </dgm:pt>
    <dgm:pt modelId="{D614386F-AE7D-454C-AA38-4694628B14E4}" type="pres">
      <dgm:prSet presAssocID="{7E778009-15A2-485E-9A3F-C5785A534150}" presName="parentText" presStyleLbl="node1" presStyleIdx="0" presStyleCnt="2">
        <dgm:presLayoutVars>
          <dgm:chMax val="0"/>
          <dgm:bulletEnabled val="1"/>
        </dgm:presLayoutVars>
      </dgm:prSet>
      <dgm:spPr/>
      <dgm:t>
        <a:bodyPr/>
        <a:lstStyle/>
        <a:p>
          <a:endParaRPr lang="en-US"/>
        </a:p>
      </dgm:t>
    </dgm:pt>
    <dgm:pt modelId="{7437AEF4-7867-4516-B244-52AD4B8AD460}" type="pres">
      <dgm:prSet presAssocID="{0B4DEAE8-CBC7-4B72-846D-267FA843A872}" presName="spacer" presStyleCnt="0"/>
      <dgm:spPr/>
    </dgm:pt>
    <dgm:pt modelId="{5BA28FE7-3810-418E-9F9C-CE8BAB6BC63B}" type="pres">
      <dgm:prSet presAssocID="{01FDA8C4-1C79-4894-8F80-F63571638666}" presName="parentText" presStyleLbl="node1" presStyleIdx="1" presStyleCnt="2">
        <dgm:presLayoutVars>
          <dgm:chMax val="0"/>
          <dgm:bulletEnabled val="1"/>
        </dgm:presLayoutVars>
      </dgm:prSet>
      <dgm:spPr/>
      <dgm:t>
        <a:bodyPr/>
        <a:lstStyle/>
        <a:p>
          <a:endParaRPr lang="en-US"/>
        </a:p>
      </dgm:t>
    </dgm:pt>
  </dgm:ptLst>
  <dgm:cxnLst>
    <dgm:cxn modelId="{39D453B5-B07E-4878-9487-07B72AA27014}" type="presOf" srcId="{01FDA8C4-1C79-4894-8F80-F63571638666}" destId="{5BA28FE7-3810-418E-9F9C-CE8BAB6BC63B}" srcOrd="0" destOrd="0" presId="urn:microsoft.com/office/officeart/2005/8/layout/vList2"/>
    <dgm:cxn modelId="{DC126093-82EE-4B25-B012-AB7B0A545D30}" srcId="{53AA95F4-01BF-4392-BF47-E8D8EE6DF1F7}" destId="{7E778009-15A2-485E-9A3F-C5785A534150}" srcOrd="0" destOrd="0" parTransId="{89459ECF-1E9D-4DC6-9CEB-EF369BE33221}" sibTransId="{0B4DEAE8-CBC7-4B72-846D-267FA843A872}"/>
    <dgm:cxn modelId="{50C4C375-D7B4-49E4-92FF-9A71E292B738}" type="presOf" srcId="{7E778009-15A2-485E-9A3F-C5785A534150}" destId="{D614386F-AE7D-454C-AA38-4694628B14E4}" srcOrd="0" destOrd="0" presId="urn:microsoft.com/office/officeart/2005/8/layout/vList2"/>
    <dgm:cxn modelId="{F5D5086B-2BCB-490D-B869-B5F6CEF2E43D}" type="presOf" srcId="{53AA95F4-01BF-4392-BF47-E8D8EE6DF1F7}" destId="{85F79570-CBD7-468A-9551-D359B2398AE3}" srcOrd="0" destOrd="0" presId="urn:microsoft.com/office/officeart/2005/8/layout/vList2"/>
    <dgm:cxn modelId="{41EEAE63-9FB3-4341-9117-480D6822ACBB}" srcId="{53AA95F4-01BF-4392-BF47-E8D8EE6DF1F7}" destId="{01FDA8C4-1C79-4894-8F80-F63571638666}" srcOrd="1" destOrd="0" parTransId="{6817CDB7-1AD2-43FB-99C4-AAC569AEEDF7}" sibTransId="{595750B0-3721-450C-8559-8257B5E0D00E}"/>
    <dgm:cxn modelId="{553CE9AF-C039-4852-A10F-1FD28CF41E60}" type="presParOf" srcId="{85F79570-CBD7-468A-9551-D359B2398AE3}" destId="{D614386F-AE7D-454C-AA38-4694628B14E4}" srcOrd="0" destOrd="0" presId="urn:microsoft.com/office/officeart/2005/8/layout/vList2"/>
    <dgm:cxn modelId="{CD6D5B74-C98D-4EA4-9E2B-C598788EB779}" type="presParOf" srcId="{85F79570-CBD7-468A-9551-D359B2398AE3}" destId="{7437AEF4-7867-4516-B244-52AD4B8AD460}" srcOrd="1" destOrd="0" presId="urn:microsoft.com/office/officeart/2005/8/layout/vList2"/>
    <dgm:cxn modelId="{972D3E03-418C-4265-9D2C-C8EA6B13025A}" type="presParOf" srcId="{85F79570-CBD7-468A-9551-D359B2398AE3}" destId="{5BA28FE7-3810-418E-9F9C-CE8BAB6BC63B}"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43DAE4B-0896-40BF-9938-52A930526880}"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33328B92-2BEE-40FE-8FCC-51D17E7FDB3A}">
      <dgm:prSet/>
      <dgm:spPr/>
      <dgm:t>
        <a:bodyPr/>
        <a:lstStyle/>
        <a:p>
          <a:r>
            <a:rPr lang="en-US"/>
            <a:t>It allows a single network cable to carry data and power simultaneously.</a:t>
          </a:r>
        </a:p>
      </dgm:t>
    </dgm:pt>
    <dgm:pt modelId="{DD37E806-0392-4925-87D4-A4EABF52171C}" type="parTrans" cxnId="{6CDBEE29-91F2-484C-9278-18EA8F4EC8A9}">
      <dgm:prSet/>
      <dgm:spPr/>
      <dgm:t>
        <a:bodyPr/>
        <a:lstStyle/>
        <a:p>
          <a:endParaRPr lang="en-US"/>
        </a:p>
      </dgm:t>
    </dgm:pt>
    <dgm:pt modelId="{C85AD75A-646E-4F2E-B594-1FF516B241E0}" type="sibTrans" cxnId="{6CDBEE29-91F2-484C-9278-18EA8F4EC8A9}">
      <dgm:prSet/>
      <dgm:spPr/>
      <dgm:t>
        <a:bodyPr/>
        <a:lstStyle/>
        <a:p>
          <a:endParaRPr lang="en-US"/>
        </a:p>
      </dgm:t>
    </dgm:pt>
    <dgm:pt modelId="{20243FAA-36C3-41C5-9625-93617798E51C}">
      <dgm:prSet/>
      <dgm:spPr/>
      <dgm:t>
        <a:bodyPr/>
        <a:lstStyle/>
        <a:p>
          <a:r>
            <a:rPr lang="en-US"/>
            <a:t>It is used in devices such as wireless network repeaters or IP security cameras which use a single Ethernet cable for voice, data and power.</a:t>
          </a:r>
        </a:p>
      </dgm:t>
    </dgm:pt>
    <dgm:pt modelId="{728DACC2-846D-4C68-A87D-7F0176755D7B}" type="parTrans" cxnId="{68D38A29-DA74-4290-9347-230FFE0B0DA9}">
      <dgm:prSet/>
      <dgm:spPr/>
      <dgm:t>
        <a:bodyPr/>
        <a:lstStyle/>
        <a:p>
          <a:endParaRPr lang="en-US"/>
        </a:p>
      </dgm:t>
    </dgm:pt>
    <dgm:pt modelId="{7F439891-B2B7-4363-B3F9-0AE7FFCD2C1F}" type="sibTrans" cxnId="{68D38A29-DA74-4290-9347-230FFE0B0DA9}">
      <dgm:prSet/>
      <dgm:spPr/>
      <dgm:t>
        <a:bodyPr/>
        <a:lstStyle/>
        <a:p>
          <a:endParaRPr lang="en-US"/>
        </a:p>
      </dgm:t>
    </dgm:pt>
    <dgm:pt modelId="{D3460B5E-6C0F-4248-9759-5362A6397F58}" type="pres">
      <dgm:prSet presAssocID="{743DAE4B-0896-40BF-9938-52A930526880}" presName="hierChild1" presStyleCnt="0">
        <dgm:presLayoutVars>
          <dgm:chPref val="1"/>
          <dgm:dir/>
          <dgm:animOne val="branch"/>
          <dgm:animLvl val="lvl"/>
          <dgm:resizeHandles/>
        </dgm:presLayoutVars>
      </dgm:prSet>
      <dgm:spPr/>
      <dgm:t>
        <a:bodyPr/>
        <a:lstStyle/>
        <a:p>
          <a:endParaRPr lang="en-US"/>
        </a:p>
      </dgm:t>
    </dgm:pt>
    <dgm:pt modelId="{EEF3ECB8-5F26-42E1-9F12-E210D2284C1A}" type="pres">
      <dgm:prSet presAssocID="{33328B92-2BEE-40FE-8FCC-51D17E7FDB3A}" presName="hierRoot1" presStyleCnt="0"/>
      <dgm:spPr/>
    </dgm:pt>
    <dgm:pt modelId="{8B3194F6-4D23-44AE-B378-1FC11DF96305}" type="pres">
      <dgm:prSet presAssocID="{33328B92-2BEE-40FE-8FCC-51D17E7FDB3A}" presName="composite" presStyleCnt="0"/>
      <dgm:spPr/>
    </dgm:pt>
    <dgm:pt modelId="{2A30EBDF-550A-4F49-ABBA-020C48C3E479}" type="pres">
      <dgm:prSet presAssocID="{33328B92-2BEE-40FE-8FCC-51D17E7FDB3A}" presName="background" presStyleLbl="node0" presStyleIdx="0" presStyleCnt="2"/>
      <dgm:spPr/>
    </dgm:pt>
    <dgm:pt modelId="{B99B5326-42A9-425E-A8E8-C148F04EFDEF}" type="pres">
      <dgm:prSet presAssocID="{33328B92-2BEE-40FE-8FCC-51D17E7FDB3A}" presName="text" presStyleLbl="fgAcc0" presStyleIdx="0" presStyleCnt="2">
        <dgm:presLayoutVars>
          <dgm:chPref val="3"/>
        </dgm:presLayoutVars>
      </dgm:prSet>
      <dgm:spPr/>
      <dgm:t>
        <a:bodyPr/>
        <a:lstStyle/>
        <a:p>
          <a:endParaRPr lang="en-US"/>
        </a:p>
      </dgm:t>
    </dgm:pt>
    <dgm:pt modelId="{51EB02D7-9A96-4E41-A499-542767BBD996}" type="pres">
      <dgm:prSet presAssocID="{33328B92-2BEE-40FE-8FCC-51D17E7FDB3A}" presName="hierChild2" presStyleCnt="0"/>
      <dgm:spPr/>
    </dgm:pt>
    <dgm:pt modelId="{645112E1-3D74-4BFC-AD77-9228F153803D}" type="pres">
      <dgm:prSet presAssocID="{20243FAA-36C3-41C5-9625-93617798E51C}" presName="hierRoot1" presStyleCnt="0"/>
      <dgm:spPr/>
    </dgm:pt>
    <dgm:pt modelId="{E63E4FF0-AE9D-4FF9-AD89-52ABCF5B8A5F}" type="pres">
      <dgm:prSet presAssocID="{20243FAA-36C3-41C5-9625-93617798E51C}" presName="composite" presStyleCnt="0"/>
      <dgm:spPr/>
    </dgm:pt>
    <dgm:pt modelId="{1B6437D7-2BC5-4813-8FAE-CF4F36A73C35}" type="pres">
      <dgm:prSet presAssocID="{20243FAA-36C3-41C5-9625-93617798E51C}" presName="background" presStyleLbl="node0" presStyleIdx="1" presStyleCnt="2"/>
      <dgm:spPr/>
    </dgm:pt>
    <dgm:pt modelId="{DC7650CF-BD5F-4C03-A209-626A6E84EA56}" type="pres">
      <dgm:prSet presAssocID="{20243FAA-36C3-41C5-9625-93617798E51C}" presName="text" presStyleLbl="fgAcc0" presStyleIdx="1" presStyleCnt="2">
        <dgm:presLayoutVars>
          <dgm:chPref val="3"/>
        </dgm:presLayoutVars>
      </dgm:prSet>
      <dgm:spPr/>
      <dgm:t>
        <a:bodyPr/>
        <a:lstStyle/>
        <a:p>
          <a:endParaRPr lang="en-US"/>
        </a:p>
      </dgm:t>
    </dgm:pt>
    <dgm:pt modelId="{B93F794F-2C6A-4F17-B1BB-E5DC7F8C464C}" type="pres">
      <dgm:prSet presAssocID="{20243FAA-36C3-41C5-9625-93617798E51C}" presName="hierChild2" presStyleCnt="0"/>
      <dgm:spPr/>
    </dgm:pt>
  </dgm:ptLst>
  <dgm:cxnLst>
    <dgm:cxn modelId="{68D38A29-DA74-4290-9347-230FFE0B0DA9}" srcId="{743DAE4B-0896-40BF-9938-52A930526880}" destId="{20243FAA-36C3-41C5-9625-93617798E51C}" srcOrd="1" destOrd="0" parTransId="{728DACC2-846D-4C68-A87D-7F0176755D7B}" sibTransId="{7F439891-B2B7-4363-B3F9-0AE7FFCD2C1F}"/>
    <dgm:cxn modelId="{4E1A812B-7293-41EF-A96C-78DB34B6179E}" type="presOf" srcId="{33328B92-2BEE-40FE-8FCC-51D17E7FDB3A}" destId="{B99B5326-42A9-425E-A8E8-C148F04EFDEF}" srcOrd="0" destOrd="0" presId="urn:microsoft.com/office/officeart/2005/8/layout/hierarchy1"/>
    <dgm:cxn modelId="{6CDBEE29-91F2-484C-9278-18EA8F4EC8A9}" srcId="{743DAE4B-0896-40BF-9938-52A930526880}" destId="{33328B92-2BEE-40FE-8FCC-51D17E7FDB3A}" srcOrd="0" destOrd="0" parTransId="{DD37E806-0392-4925-87D4-A4EABF52171C}" sibTransId="{C85AD75A-646E-4F2E-B594-1FF516B241E0}"/>
    <dgm:cxn modelId="{DF244E09-0EE2-4C34-ACFC-6A5DF80D4B08}" type="presOf" srcId="{20243FAA-36C3-41C5-9625-93617798E51C}" destId="{DC7650CF-BD5F-4C03-A209-626A6E84EA56}" srcOrd="0" destOrd="0" presId="urn:microsoft.com/office/officeart/2005/8/layout/hierarchy1"/>
    <dgm:cxn modelId="{C2DB3977-1EF9-4F58-933C-85740E9CB011}" type="presOf" srcId="{743DAE4B-0896-40BF-9938-52A930526880}" destId="{D3460B5E-6C0F-4248-9759-5362A6397F58}" srcOrd="0" destOrd="0" presId="urn:microsoft.com/office/officeart/2005/8/layout/hierarchy1"/>
    <dgm:cxn modelId="{FB0284BF-F94F-4746-8005-C6CE677E047E}" type="presParOf" srcId="{D3460B5E-6C0F-4248-9759-5362A6397F58}" destId="{EEF3ECB8-5F26-42E1-9F12-E210D2284C1A}" srcOrd="0" destOrd="0" presId="urn:microsoft.com/office/officeart/2005/8/layout/hierarchy1"/>
    <dgm:cxn modelId="{E749004B-EE95-436F-8BA8-318314F123D7}" type="presParOf" srcId="{EEF3ECB8-5F26-42E1-9F12-E210D2284C1A}" destId="{8B3194F6-4D23-44AE-B378-1FC11DF96305}" srcOrd="0" destOrd="0" presId="urn:microsoft.com/office/officeart/2005/8/layout/hierarchy1"/>
    <dgm:cxn modelId="{B1BFC6F5-A45B-43BB-9486-A94418E60E43}" type="presParOf" srcId="{8B3194F6-4D23-44AE-B378-1FC11DF96305}" destId="{2A30EBDF-550A-4F49-ABBA-020C48C3E479}" srcOrd="0" destOrd="0" presId="urn:microsoft.com/office/officeart/2005/8/layout/hierarchy1"/>
    <dgm:cxn modelId="{7E258E68-EE58-4781-B2A7-7867F7087E7C}" type="presParOf" srcId="{8B3194F6-4D23-44AE-B378-1FC11DF96305}" destId="{B99B5326-42A9-425E-A8E8-C148F04EFDEF}" srcOrd="1" destOrd="0" presId="urn:microsoft.com/office/officeart/2005/8/layout/hierarchy1"/>
    <dgm:cxn modelId="{915D7242-52A6-474A-9853-3220C737819C}" type="presParOf" srcId="{EEF3ECB8-5F26-42E1-9F12-E210D2284C1A}" destId="{51EB02D7-9A96-4E41-A499-542767BBD996}" srcOrd="1" destOrd="0" presId="urn:microsoft.com/office/officeart/2005/8/layout/hierarchy1"/>
    <dgm:cxn modelId="{2A2A4323-3C1B-4BB3-A650-9C8452A74318}" type="presParOf" srcId="{D3460B5E-6C0F-4248-9759-5362A6397F58}" destId="{645112E1-3D74-4BFC-AD77-9228F153803D}" srcOrd="1" destOrd="0" presId="urn:microsoft.com/office/officeart/2005/8/layout/hierarchy1"/>
    <dgm:cxn modelId="{2598A2DE-4576-422A-8E14-5D5D6FD6CD0B}" type="presParOf" srcId="{645112E1-3D74-4BFC-AD77-9228F153803D}" destId="{E63E4FF0-AE9D-4FF9-AD89-52ABCF5B8A5F}" srcOrd="0" destOrd="0" presId="urn:microsoft.com/office/officeart/2005/8/layout/hierarchy1"/>
    <dgm:cxn modelId="{30385B4D-C0C3-4986-B9CA-0DDE3D3F55EB}" type="presParOf" srcId="{E63E4FF0-AE9D-4FF9-AD89-52ABCF5B8A5F}" destId="{1B6437D7-2BC5-4813-8FAE-CF4F36A73C35}" srcOrd="0" destOrd="0" presId="urn:microsoft.com/office/officeart/2005/8/layout/hierarchy1"/>
    <dgm:cxn modelId="{876CDCAB-88DF-4B98-9394-42864BE65E38}" type="presParOf" srcId="{E63E4FF0-AE9D-4FF9-AD89-52ABCF5B8A5F}" destId="{DC7650CF-BD5F-4C03-A209-626A6E84EA56}" srcOrd="1" destOrd="0" presId="urn:microsoft.com/office/officeart/2005/8/layout/hierarchy1"/>
    <dgm:cxn modelId="{740AF9D7-DBEE-4B41-A951-EA19CADACC26}" type="presParOf" srcId="{645112E1-3D74-4BFC-AD77-9228F153803D}" destId="{B93F794F-2C6A-4F17-B1BB-E5DC7F8C464C}"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5A75A7F-A49C-4E5A-AE9A-665875513913}" type="doc">
      <dgm:prSet loTypeId="urn:microsoft.com/office/officeart/2005/8/layout/process4" loCatId="process" qsTypeId="urn:microsoft.com/office/officeart/2005/8/quickstyle/simple4" qsCatId="simple" csTypeId="urn:microsoft.com/office/officeart/2005/8/colors/colorful1" csCatId="colorful" phldr="1"/>
      <dgm:spPr/>
      <dgm:t>
        <a:bodyPr/>
        <a:lstStyle/>
        <a:p>
          <a:endParaRPr lang="en-US"/>
        </a:p>
      </dgm:t>
    </dgm:pt>
    <dgm:pt modelId="{49C6726C-6C7C-4180-965B-8FE6771AB0EA}">
      <dgm:prSet/>
      <dgm:spPr/>
      <dgm:t>
        <a:bodyPr/>
        <a:lstStyle/>
        <a:p>
          <a:r>
            <a:rPr lang="en-US"/>
            <a:t>Portfast is a Cisco proprietary solution to deal with spanning-tree topology changes.</a:t>
          </a:r>
        </a:p>
      </dgm:t>
    </dgm:pt>
    <dgm:pt modelId="{2624E683-AB65-42E8-9C39-46AD1BF01FA6}" type="parTrans" cxnId="{9CF85ED9-8D94-49B5-B16C-4315FCE757A2}">
      <dgm:prSet/>
      <dgm:spPr/>
      <dgm:t>
        <a:bodyPr/>
        <a:lstStyle/>
        <a:p>
          <a:endParaRPr lang="en-US"/>
        </a:p>
      </dgm:t>
    </dgm:pt>
    <dgm:pt modelId="{76FD978E-EBB7-4DA4-AABD-4B2661E871A9}" type="sibTrans" cxnId="{9CF85ED9-8D94-49B5-B16C-4315FCE757A2}">
      <dgm:prSet/>
      <dgm:spPr/>
      <dgm:t>
        <a:bodyPr/>
        <a:lstStyle/>
        <a:p>
          <a:endParaRPr lang="en-US"/>
        </a:p>
      </dgm:t>
    </dgm:pt>
    <dgm:pt modelId="{2A0DF610-33B8-4141-B4DF-F785E22EE7B9}">
      <dgm:prSet/>
      <dgm:spPr/>
      <dgm:t>
        <a:bodyPr/>
        <a:lstStyle/>
        <a:p>
          <a:r>
            <a:rPr lang="en-US" dirty="0" err="1"/>
            <a:t>Portfast</a:t>
          </a:r>
          <a:r>
            <a:rPr lang="en-US" dirty="0"/>
            <a:t> does two things for us:</a:t>
          </a:r>
        </a:p>
      </dgm:t>
    </dgm:pt>
    <dgm:pt modelId="{23282D8E-584A-4187-846A-83DFB781CEC8}" type="parTrans" cxnId="{EFC348EB-92B4-4BFA-8822-D260C4AE698D}">
      <dgm:prSet/>
      <dgm:spPr/>
      <dgm:t>
        <a:bodyPr/>
        <a:lstStyle/>
        <a:p>
          <a:endParaRPr lang="en-US"/>
        </a:p>
      </dgm:t>
    </dgm:pt>
    <dgm:pt modelId="{0E1F89DF-4B5F-4483-9378-142B5A760DA1}" type="sibTrans" cxnId="{EFC348EB-92B4-4BFA-8822-D260C4AE698D}">
      <dgm:prSet/>
      <dgm:spPr/>
      <dgm:t>
        <a:bodyPr/>
        <a:lstStyle/>
        <a:p>
          <a:endParaRPr lang="en-US"/>
        </a:p>
      </dgm:t>
    </dgm:pt>
    <dgm:pt modelId="{242D7224-2F1F-4D8F-AF67-B506DD8696FC}">
      <dgm:prSet/>
      <dgm:spPr/>
      <dgm:t>
        <a:bodyPr/>
        <a:lstStyle/>
        <a:p>
          <a:r>
            <a:rPr lang="en-US"/>
            <a:t>Interfaces with portfast enabled that come up will go to forwarding mode immediately, the interface will skip the listening and learning state.</a:t>
          </a:r>
        </a:p>
      </dgm:t>
    </dgm:pt>
    <dgm:pt modelId="{92BBFDA8-FB21-40A9-83F9-4BC64A53BD55}" type="parTrans" cxnId="{4468C3E1-54A2-4EF3-A2F0-F255A63AC086}">
      <dgm:prSet/>
      <dgm:spPr/>
      <dgm:t>
        <a:bodyPr/>
        <a:lstStyle/>
        <a:p>
          <a:endParaRPr lang="en-US"/>
        </a:p>
      </dgm:t>
    </dgm:pt>
    <dgm:pt modelId="{A3B44623-7901-453E-962B-E6148E96DEBF}" type="sibTrans" cxnId="{4468C3E1-54A2-4EF3-A2F0-F255A63AC086}">
      <dgm:prSet/>
      <dgm:spPr/>
      <dgm:t>
        <a:bodyPr/>
        <a:lstStyle/>
        <a:p>
          <a:endParaRPr lang="en-US"/>
        </a:p>
      </dgm:t>
    </dgm:pt>
    <dgm:pt modelId="{29492C77-6FAD-4303-B145-6CFB017860CD}">
      <dgm:prSet/>
      <dgm:spPr/>
      <dgm:t>
        <a:bodyPr/>
        <a:lstStyle/>
        <a:p>
          <a:r>
            <a:rPr lang="en-US"/>
            <a:t>A switch will never generate a topology change notification for an interface that has portfast enabled.</a:t>
          </a:r>
        </a:p>
      </dgm:t>
    </dgm:pt>
    <dgm:pt modelId="{335FD9B8-1621-45DE-8FF8-B916659D2451}" type="parTrans" cxnId="{848E776F-7BBB-4AB0-918A-115C602E0DA0}">
      <dgm:prSet/>
      <dgm:spPr/>
      <dgm:t>
        <a:bodyPr/>
        <a:lstStyle/>
        <a:p>
          <a:endParaRPr lang="en-US"/>
        </a:p>
      </dgm:t>
    </dgm:pt>
    <dgm:pt modelId="{FC9B3D94-18E1-4355-BB58-6E2AB5276DBD}" type="sibTrans" cxnId="{848E776F-7BBB-4AB0-918A-115C602E0DA0}">
      <dgm:prSet/>
      <dgm:spPr/>
      <dgm:t>
        <a:bodyPr/>
        <a:lstStyle/>
        <a:p>
          <a:endParaRPr lang="en-US"/>
        </a:p>
      </dgm:t>
    </dgm:pt>
    <dgm:pt modelId="{86CA61B8-7571-4B56-AD9C-A90AEBE85F0F}">
      <dgm:prSet custT="1"/>
      <dgm:spPr/>
      <dgm:t>
        <a:bodyPr/>
        <a:lstStyle/>
        <a:p>
          <a:r>
            <a:rPr lang="en-US" sz="1600" dirty="0"/>
            <a:t>It’s a good idea to enable </a:t>
          </a:r>
          <a:r>
            <a:rPr lang="en-US" sz="1600" dirty="0" err="1"/>
            <a:t>portfast</a:t>
          </a:r>
          <a:r>
            <a:rPr lang="en-US" sz="1600" dirty="0"/>
            <a:t> on interfaces that are connected to hosts because these interfaces are likely to go up and down all the time. </a:t>
          </a:r>
        </a:p>
        <a:p>
          <a:r>
            <a:rPr lang="en-US" sz="1800" b="1" dirty="0">
              <a:solidFill>
                <a:schemeClr val="bg1"/>
              </a:solidFill>
            </a:rPr>
            <a:t>DON’T ENABLE PORTFAST ON A INTERFACE TO ANOTHER HUB OR SWITCH</a:t>
          </a:r>
        </a:p>
      </dgm:t>
    </dgm:pt>
    <dgm:pt modelId="{41B064BF-AB96-4241-AD0C-B4A4F83321F6}" type="parTrans" cxnId="{6CF95B28-9D45-4CBC-ACDF-383D74525336}">
      <dgm:prSet/>
      <dgm:spPr/>
      <dgm:t>
        <a:bodyPr/>
        <a:lstStyle/>
        <a:p>
          <a:endParaRPr lang="en-US"/>
        </a:p>
      </dgm:t>
    </dgm:pt>
    <dgm:pt modelId="{6ED8BB3A-0EF5-49D3-AF4E-4623D6E2DFC5}" type="sibTrans" cxnId="{6CF95B28-9D45-4CBC-ACDF-383D74525336}">
      <dgm:prSet/>
      <dgm:spPr/>
      <dgm:t>
        <a:bodyPr/>
        <a:lstStyle/>
        <a:p>
          <a:endParaRPr lang="en-US"/>
        </a:p>
      </dgm:t>
    </dgm:pt>
    <dgm:pt modelId="{9528A2DC-B31A-4627-81AC-34809B05A58A}" type="pres">
      <dgm:prSet presAssocID="{95A75A7F-A49C-4E5A-AE9A-665875513913}" presName="Name0" presStyleCnt="0">
        <dgm:presLayoutVars>
          <dgm:dir/>
          <dgm:animLvl val="lvl"/>
          <dgm:resizeHandles val="exact"/>
        </dgm:presLayoutVars>
      </dgm:prSet>
      <dgm:spPr/>
      <dgm:t>
        <a:bodyPr/>
        <a:lstStyle/>
        <a:p>
          <a:endParaRPr lang="en-US"/>
        </a:p>
      </dgm:t>
    </dgm:pt>
    <dgm:pt modelId="{862CBF63-63E0-4C2B-93CB-44FE409FCEC9}" type="pres">
      <dgm:prSet presAssocID="{86CA61B8-7571-4B56-AD9C-A90AEBE85F0F}" presName="boxAndChildren" presStyleCnt="0"/>
      <dgm:spPr/>
    </dgm:pt>
    <dgm:pt modelId="{44A4958E-A4D6-492E-82CF-A333E8BF283B}" type="pres">
      <dgm:prSet presAssocID="{86CA61B8-7571-4B56-AD9C-A90AEBE85F0F}" presName="parentTextBox" presStyleLbl="node1" presStyleIdx="0" presStyleCnt="3"/>
      <dgm:spPr/>
      <dgm:t>
        <a:bodyPr/>
        <a:lstStyle/>
        <a:p>
          <a:endParaRPr lang="en-US"/>
        </a:p>
      </dgm:t>
    </dgm:pt>
    <dgm:pt modelId="{7385FB3D-8EE7-4F44-A802-3FC204AD3832}" type="pres">
      <dgm:prSet presAssocID="{0E1F89DF-4B5F-4483-9378-142B5A760DA1}" presName="sp" presStyleCnt="0"/>
      <dgm:spPr/>
    </dgm:pt>
    <dgm:pt modelId="{3FA483E2-2073-483E-A0DA-EBA245DAAC7F}" type="pres">
      <dgm:prSet presAssocID="{2A0DF610-33B8-4141-B4DF-F785E22EE7B9}" presName="arrowAndChildren" presStyleCnt="0"/>
      <dgm:spPr/>
    </dgm:pt>
    <dgm:pt modelId="{A2701323-8BB4-4A55-9520-5BDE55747531}" type="pres">
      <dgm:prSet presAssocID="{2A0DF610-33B8-4141-B4DF-F785E22EE7B9}" presName="parentTextArrow" presStyleLbl="node1" presStyleIdx="0" presStyleCnt="3"/>
      <dgm:spPr/>
      <dgm:t>
        <a:bodyPr/>
        <a:lstStyle/>
        <a:p>
          <a:endParaRPr lang="en-US"/>
        </a:p>
      </dgm:t>
    </dgm:pt>
    <dgm:pt modelId="{D7E495A8-DCB4-4474-98F3-82AD8D3DF020}" type="pres">
      <dgm:prSet presAssocID="{2A0DF610-33B8-4141-B4DF-F785E22EE7B9}" presName="arrow" presStyleLbl="node1" presStyleIdx="1" presStyleCnt="3"/>
      <dgm:spPr/>
      <dgm:t>
        <a:bodyPr/>
        <a:lstStyle/>
        <a:p>
          <a:endParaRPr lang="en-US"/>
        </a:p>
      </dgm:t>
    </dgm:pt>
    <dgm:pt modelId="{6C373471-0DDA-4FEE-871B-E3455E05D2B5}" type="pres">
      <dgm:prSet presAssocID="{2A0DF610-33B8-4141-B4DF-F785E22EE7B9}" presName="descendantArrow" presStyleCnt="0"/>
      <dgm:spPr/>
    </dgm:pt>
    <dgm:pt modelId="{18A5D192-4F02-41F7-8274-E3C9F06088D4}" type="pres">
      <dgm:prSet presAssocID="{242D7224-2F1F-4D8F-AF67-B506DD8696FC}" presName="childTextArrow" presStyleLbl="fgAccFollowNode1" presStyleIdx="0" presStyleCnt="2">
        <dgm:presLayoutVars>
          <dgm:bulletEnabled val="1"/>
        </dgm:presLayoutVars>
      </dgm:prSet>
      <dgm:spPr/>
      <dgm:t>
        <a:bodyPr/>
        <a:lstStyle/>
        <a:p>
          <a:endParaRPr lang="en-US"/>
        </a:p>
      </dgm:t>
    </dgm:pt>
    <dgm:pt modelId="{529E0A7F-9DDC-4E5A-BE1B-6F172D2AE6A4}" type="pres">
      <dgm:prSet presAssocID="{29492C77-6FAD-4303-B145-6CFB017860CD}" presName="childTextArrow" presStyleLbl="fgAccFollowNode1" presStyleIdx="1" presStyleCnt="2">
        <dgm:presLayoutVars>
          <dgm:bulletEnabled val="1"/>
        </dgm:presLayoutVars>
      </dgm:prSet>
      <dgm:spPr/>
      <dgm:t>
        <a:bodyPr/>
        <a:lstStyle/>
        <a:p>
          <a:endParaRPr lang="en-US"/>
        </a:p>
      </dgm:t>
    </dgm:pt>
    <dgm:pt modelId="{41B95A70-1217-421B-B4DE-E5BEED27662D}" type="pres">
      <dgm:prSet presAssocID="{76FD978E-EBB7-4DA4-AABD-4B2661E871A9}" presName="sp" presStyleCnt="0"/>
      <dgm:spPr/>
    </dgm:pt>
    <dgm:pt modelId="{5D2653DA-AEE6-4D90-BFFD-B75EB3B540CA}" type="pres">
      <dgm:prSet presAssocID="{49C6726C-6C7C-4180-965B-8FE6771AB0EA}" presName="arrowAndChildren" presStyleCnt="0"/>
      <dgm:spPr/>
    </dgm:pt>
    <dgm:pt modelId="{E17D7363-91A3-4415-ACB1-47E719979A1A}" type="pres">
      <dgm:prSet presAssocID="{49C6726C-6C7C-4180-965B-8FE6771AB0EA}" presName="parentTextArrow" presStyleLbl="node1" presStyleIdx="2" presStyleCnt="3" custLinFactNeighborX="-6926" custLinFactNeighborY="-24776"/>
      <dgm:spPr/>
      <dgm:t>
        <a:bodyPr/>
        <a:lstStyle/>
        <a:p>
          <a:endParaRPr lang="en-US"/>
        </a:p>
      </dgm:t>
    </dgm:pt>
  </dgm:ptLst>
  <dgm:cxnLst>
    <dgm:cxn modelId="{848E776F-7BBB-4AB0-918A-115C602E0DA0}" srcId="{2A0DF610-33B8-4141-B4DF-F785E22EE7B9}" destId="{29492C77-6FAD-4303-B145-6CFB017860CD}" srcOrd="1" destOrd="0" parTransId="{335FD9B8-1621-45DE-8FF8-B916659D2451}" sibTransId="{FC9B3D94-18E1-4355-BB58-6E2AB5276DBD}"/>
    <dgm:cxn modelId="{6CF95B28-9D45-4CBC-ACDF-383D74525336}" srcId="{95A75A7F-A49C-4E5A-AE9A-665875513913}" destId="{86CA61B8-7571-4B56-AD9C-A90AEBE85F0F}" srcOrd="2" destOrd="0" parTransId="{41B064BF-AB96-4241-AD0C-B4A4F83321F6}" sibTransId="{6ED8BB3A-0EF5-49D3-AF4E-4623D6E2DFC5}"/>
    <dgm:cxn modelId="{9CF85ED9-8D94-49B5-B16C-4315FCE757A2}" srcId="{95A75A7F-A49C-4E5A-AE9A-665875513913}" destId="{49C6726C-6C7C-4180-965B-8FE6771AB0EA}" srcOrd="0" destOrd="0" parTransId="{2624E683-AB65-42E8-9C39-46AD1BF01FA6}" sibTransId="{76FD978E-EBB7-4DA4-AABD-4B2661E871A9}"/>
    <dgm:cxn modelId="{473039B3-5B91-4427-9521-F44650812B97}" type="presOf" srcId="{29492C77-6FAD-4303-B145-6CFB017860CD}" destId="{529E0A7F-9DDC-4E5A-BE1B-6F172D2AE6A4}" srcOrd="0" destOrd="0" presId="urn:microsoft.com/office/officeart/2005/8/layout/process4"/>
    <dgm:cxn modelId="{032EF6E7-7055-42B2-B4E8-47C1D4A2DF18}" type="presOf" srcId="{2A0DF610-33B8-4141-B4DF-F785E22EE7B9}" destId="{D7E495A8-DCB4-4474-98F3-82AD8D3DF020}" srcOrd="1" destOrd="0" presId="urn:microsoft.com/office/officeart/2005/8/layout/process4"/>
    <dgm:cxn modelId="{4468C3E1-54A2-4EF3-A2F0-F255A63AC086}" srcId="{2A0DF610-33B8-4141-B4DF-F785E22EE7B9}" destId="{242D7224-2F1F-4D8F-AF67-B506DD8696FC}" srcOrd="0" destOrd="0" parTransId="{92BBFDA8-FB21-40A9-83F9-4BC64A53BD55}" sibTransId="{A3B44623-7901-453E-962B-E6148E96DEBF}"/>
    <dgm:cxn modelId="{F162C04F-8977-4DDA-AD9D-948FA4C655DB}" type="presOf" srcId="{86CA61B8-7571-4B56-AD9C-A90AEBE85F0F}" destId="{44A4958E-A4D6-492E-82CF-A333E8BF283B}" srcOrd="0" destOrd="0" presId="urn:microsoft.com/office/officeart/2005/8/layout/process4"/>
    <dgm:cxn modelId="{9ABB8067-1BBE-4544-8A97-60926456D540}" type="presOf" srcId="{49C6726C-6C7C-4180-965B-8FE6771AB0EA}" destId="{E17D7363-91A3-4415-ACB1-47E719979A1A}" srcOrd="0" destOrd="0" presId="urn:microsoft.com/office/officeart/2005/8/layout/process4"/>
    <dgm:cxn modelId="{63C98AC9-255B-47FC-BA8F-BF7EFEC3F434}" type="presOf" srcId="{2A0DF610-33B8-4141-B4DF-F785E22EE7B9}" destId="{A2701323-8BB4-4A55-9520-5BDE55747531}" srcOrd="0" destOrd="0" presId="urn:microsoft.com/office/officeart/2005/8/layout/process4"/>
    <dgm:cxn modelId="{20C7D749-5DE6-4664-A15A-BC0489156ED6}" type="presOf" srcId="{95A75A7F-A49C-4E5A-AE9A-665875513913}" destId="{9528A2DC-B31A-4627-81AC-34809B05A58A}" srcOrd="0" destOrd="0" presId="urn:microsoft.com/office/officeart/2005/8/layout/process4"/>
    <dgm:cxn modelId="{B4AF4C72-3D91-423C-9D1F-DE2591B3AECC}" type="presOf" srcId="{242D7224-2F1F-4D8F-AF67-B506DD8696FC}" destId="{18A5D192-4F02-41F7-8274-E3C9F06088D4}" srcOrd="0" destOrd="0" presId="urn:microsoft.com/office/officeart/2005/8/layout/process4"/>
    <dgm:cxn modelId="{EFC348EB-92B4-4BFA-8822-D260C4AE698D}" srcId="{95A75A7F-A49C-4E5A-AE9A-665875513913}" destId="{2A0DF610-33B8-4141-B4DF-F785E22EE7B9}" srcOrd="1" destOrd="0" parTransId="{23282D8E-584A-4187-846A-83DFB781CEC8}" sibTransId="{0E1F89DF-4B5F-4483-9378-142B5A760DA1}"/>
    <dgm:cxn modelId="{913360A6-27E3-4F27-8969-A938A02BAC3B}" type="presParOf" srcId="{9528A2DC-B31A-4627-81AC-34809B05A58A}" destId="{862CBF63-63E0-4C2B-93CB-44FE409FCEC9}" srcOrd="0" destOrd="0" presId="urn:microsoft.com/office/officeart/2005/8/layout/process4"/>
    <dgm:cxn modelId="{C73B7F74-44DC-460D-9363-C14F88D13325}" type="presParOf" srcId="{862CBF63-63E0-4C2B-93CB-44FE409FCEC9}" destId="{44A4958E-A4D6-492E-82CF-A333E8BF283B}" srcOrd="0" destOrd="0" presId="urn:microsoft.com/office/officeart/2005/8/layout/process4"/>
    <dgm:cxn modelId="{6A95EB90-4C88-41FC-B8DC-0CBE10EF0572}" type="presParOf" srcId="{9528A2DC-B31A-4627-81AC-34809B05A58A}" destId="{7385FB3D-8EE7-4F44-A802-3FC204AD3832}" srcOrd="1" destOrd="0" presId="urn:microsoft.com/office/officeart/2005/8/layout/process4"/>
    <dgm:cxn modelId="{19109C1F-4D71-4C09-9788-61A3B410877E}" type="presParOf" srcId="{9528A2DC-B31A-4627-81AC-34809B05A58A}" destId="{3FA483E2-2073-483E-A0DA-EBA245DAAC7F}" srcOrd="2" destOrd="0" presId="urn:microsoft.com/office/officeart/2005/8/layout/process4"/>
    <dgm:cxn modelId="{991C4314-AF75-4F18-94E0-DBAC1A6D5302}" type="presParOf" srcId="{3FA483E2-2073-483E-A0DA-EBA245DAAC7F}" destId="{A2701323-8BB4-4A55-9520-5BDE55747531}" srcOrd="0" destOrd="0" presId="urn:microsoft.com/office/officeart/2005/8/layout/process4"/>
    <dgm:cxn modelId="{EFCBC401-367F-4E71-8881-7B4CC1B50A5C}" type="presParOf" srcId="{3FA483E2-2073-483E-A0DA-EBA245DAAC7F}" destId="{D7E495A8-DCB4-4474-98F3-82AD8D3DF020}" srcOrd="1" destOrd="0" presId="urn:microsoft.com/office/officeart/2005/8/layout/process4"/>
    <dgm:cxn modelId="{7D71C0E2-4822-4809-8E73-63BCEB51D7C9}" type="presParOf" srcId="{3FA483E2-2073-483E-A0DA-EBA245DAAC7F}" destId="{6C373471-0DDA-4FEE-871B-E3455E05D2B5}" srcOrd="2" destOrd="0" presId="urn:microsoft.com/office/officeart/2005/8/layout/process4"/>
    <dgm:cxn modelId="{D6845CD3-692A-4660-84BC-A5CDDB015E5E}" type="presParOf" srcId="{6C373471-0DDA-4FEE-871B-E3455E05D2B5}" destId="{18A5D192-4F02-41F7-8274-E3C9F06088D4}" srcOrd="0" destOrd="0" presId="urn:microsoft.com/office/officeart/2005/8/layout/process4"/>
    <dgm:cxn modelId="{44724AE8-3C7E-4D1A-9676-72F94EAA82CB}" type="presParOf" srcId="{6C373471-0DDA-4FEE-871B-E3455E05D2B5}" destId="{529E0A7F-9DDC-4E5A-BE1B-6F172D2AE6A4}" srcOrd="1" destOrd="0" presId="urn:microsoft.com/office/officeart/2005/8/layout/process4"/>
    <dgm:cxn modelId="{DF4BC64F-30BE-4A2D-801D-78D0E71E84D4}" type="presParOf" srcId="{9528A2DC-B31A-4627-81AC-34809B05A58A}" destId="{41B95A70-1217-421B-B4DE-E5BEED27662D}" srcOrd="3" destOrd="0" presId="urn:microsoft.com/office/officeart/2005/8/layout/process4"/>
    <dgm:cxn modelId="{3778D4A1-9A16-4E67-8E5D-F8ED92626B51}" type="presParOf" srcId="{9528A2DC-B31A-4627-81AC-34809B05A58A}" destId="{5D2653DA-AEE6-4D90-BFFD-B75EB3B540CA}" srcOrd="4" destOrd="0" presId="urn:microsoft.com/office/officeart/2005/8/layout/process4"/>
    <dgm:cxn modelId="{110442F9-8564-40D2-BD79-9EA05CA4C7C1}" type="presParOf" srcId="{5D2653DA-AEE6-4D90-BFFD-B75EB3B540CA}" destId="{E17D7363-91A3-4415-ACB1-47E719979A1A}"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31E239-3635-4805-A92D-5F9A932B374A}">
      <dsp:nvSpPr>
        <dsp:cNvPr id="0" name=""/>
        <dsp:cNvSpPr/>
      </dsp:nvSpPr>
      <dsp:spPr>
        <a:xfrm>
          <a:off x="0" y="2302120"/>
          <a:ext cx="11029950" cy="1510440"/>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en-US" sz="2000" kern="1200"/>
            <a:t>The different methods of internetwork switching described in this section are as follows:</a:t>
          </a:r>
        </a:p>
      </dsp:txBody>
      <dsp:txXfrm>
        <a:off x="0" y="2302120"/>
        <a:ext cx="11029950" cy="815637"/>
      </dsp:txXfrm>
    </dsp:sp>
    <dsp:sp modelId="{269F0EE6-B61A-4789-9332-8BE41ED8348C}">
      <dsp:nvSpPr>
        <dsp:cNvPr id="0" name=""/>
        <dsp:cNvSpPr/>
      </dsp:nvSpPr>
      <dsp:spPr>
        <a:xfrm>
          <a:off x="1346" y="3087549"/>
          <a:ext cx="2205451" cy="694802"/>
        </a:xfrm>
        <a:prstGeom prst="rect">
          <a:avLst/>
        </a:prstGeom>
        <a:solidFill>
          <a:schemeClr val="accent2">
            <a:tint val="40000"/>
            <a:alpha val="90000"/>
            <a:hueOff val="0"/>
            <a:satOff val="0"/>
            <a:lumOff val="0"/>
            <a:alphaOff val="0"/>
          </a:schemeClr>
        </a:solidFill>
        <a:ln w="2222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a:t>Switching at the Physical Layer</a:t>
          </a:r>
        </a:p>
      </dsp:txBody>
      <dsp:txXfrm>
        <a:off x="1346" y="3087549"/>
        <a:ext cx="2205451" cy="694802"/>
      </dsp:txXfrm>
    </dsp:sp>
    <dsp:sp modelId="{509E1E1E-54F3-4AA9-BF38-44B906A9F3D6}">
      <dsp:nvSpPr>
        <dsp:cNvPr id="0" name=""/>
        <dsp:cNvSpPr/>
      </dsp:nvSpPr>
      <dsp:spPr>
        <a:xfrm>
          <a:off x="2206797" y="3087549"/>
          <a:ext cx="2205451" cy="694802"/>
        </a:xfrm>
        <a:prstGeom prst="rect">
          <a:avLst/>
        </a:prstGeom>
        <a:solidFill>
          <a:schemeClr val="accent3">
            <a:tint val="40000"/>
            <a:alpha val="90000"/>
            <a:hueOff val="0"/>
            <a:satOff val="0"/>
            <a:lumOff val="0"/>
            <a:alphaOff val="0"/>
          </a:schemeClr>
        </a:solidFill>
        <a:ln w="22225"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a:t>Switching at the Data Link Layer</a:t>
          </a:r>
        </a:p>
      </dsp:txBody>
      <dsp:txXfrm>
        <a:off x="2206797" y="3087549"/>
        <a:ext cx="2205451" cy="694802"/>
      </dsp:txXfrm>
    </dsp:sp>
    <dsp:sp modelId="{1EEDE495-CB26-4E9A-A37C-FB1FDA75F633}">
      <dsp:nvSpPr>
        <dsp:cNvPr id="0" name=""/>
        <dsp:cNvSpPr/>
      </dsp:nvSpPr>
      <dsp:spPr>
        <a:xfrm>
          <a:off x="4412249" y="3087549"/>
          <a:ext cx="2205451" cy="694802"/>
        </a:xfrm>
        <a:prstGeom prst="rect">
          <a:avLst/>
        </a:prstGeom>
        <a:solidFill>
          <a:schemeClr val="accent4">
            <a:tint val="40000"/>
            <a:alpha val="90000"/>
            <a:hueOff val="0"/>
            <a:satOff val="0"/>
            <a:lumOff val="0"/>
            <a:alphaOff val="0"/>
          </a:schemeClr>
        </a:solidFill>
        <a:ln w="22225"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a:t>Switching at the Network Layer</a:t>
          </a:r>
        </a:p>
      </dsp:txBody>
      <dsp:txXfrm>
        <a:off x="4412249" y="3087549"/>
        <a:ext cx="2205451" cy="694802"/>
      </dsp:txXfrm>
    </dsp:sp>
    <dsp:sp modelId="{7AFC7D85-4481-43BF-A69C-96C44DE2BA67}">
      <dsp:nvSpPr>
        <dsp:cNvPr id="0" name=""/>
        <dsp:cNvSpPr/>
      </dsp:nvSpPr>
      <dsp:spPr>
        <a:xfrm>
          <a:off x="6617700" y="3087549"/>
          <a:ext cx="2205451" cy="694802"/>
        </a:xfrm>
        <a:prstGeom prst="rect">
          <a:avLst/>
        </a:prstGeom>
        <a:solidFill>
          <a:schemeClr val="accent5">
            <a:tint val="40000"/>
            <a:alpha val="90000"/>
            <a:hueOff val="0"/>
            <a:satOff val="0"/>
            <a:lumOff val="0"/>
            <a:alphaOff val="0"/>
          </a:schemeClr>
        </a:solidFill>
        <a:ln w="22225"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a:t>Switching at the Transport Layer</a:t>
          </a:r>
        </a:p>
      </dsp:txBody>
      <dsp:txXfrm>
        <a:off x="6617700" y="3087549"/>
        <a:ext cx="2205451" cy="694802"/>
      </dsp:txXfrm>
    </dsp:sp>
    <dsp:sp modelId="{C58F8881-882E-49D2-8F5A-5C206AFC1756}">
      <dsp:nvSpPr>
        <dsp:cNvPr id="0" name=""/>
        <dsp:cNvSpPr/>
      </dsp:nvSpPr>
      <dsp:spPr>
        <a:xfrm>
          <a:off x="8823152" y="3087549"/>
          <a:ext cx="2205451" cy="694802"/>
        </a:xfrm>
        <a:prstGeom prst="rect">
          <a:avLst/>
        </a:prstGeom>
        <a:solidFill>
          <a:schemeClr val="accent6">
            <a:tint val="40000"/>
            <a:alpha val="90000"/>
            <a:hueOff val="0"/>
            <a:satOff val="0"/>
            <a:lumOff val="0"/>
            <a:alphaOff val="0"/>
          </a:schemeClr>
        </a:solidFill>
        <a:ln w="22225" cap="rnd" cmpd="sng" algn="ctr">
          <a:solidFill>
            <a:schemeClr val="accent6">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a:t>Multilayer Switching (MLS)</a:t>
          </a:r>
        </a:p>
      </dsp:txBody>
      <dsp:txXfrm>
        <a:off x="8823152" y="3087549"/>
        <a:ext cx="2205451" cy="694802"/>
      </dsp:txXfrm>
    </dsp:sp>
    <dsp:sp modelId="{466C0E0E-5BC0-44F8-96C9-B5923DEF6494}">
      <dsp:nvSpPr>
        <dsp:cNvPr id="0" name=""/>
        <dsp:cNvSpPr/>
      </dsp:nvSpPr>
      <dsp:spPr>
        <a:xfrm rot="10800000">
          <a:off x="0" y="1719"/>
          <a:ext cx="11029950" cy="2323057"/>
        </a:xfrm>
        <a:prstGeom prst="upArrowCallou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en-US" sz="2000" b="0" i="0" kern="1200"/>
            <a:t>Although the most common form of switching is Layer 2 switching, it is important to know that switching can also be performed as Layers 1, 3, and 4, or the OSI Model. </a:t>
          </a:r>
          <a:endParaRPr lang="en-US" sz="2000" kern="1200"/>
        </a:p>
      </dsp:txBody>
      <dsp:txXfrm rot="10800000">
        <a:off x="0" y="1719"/>
        <a:ext cx="11029950" cy="150945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5B504C-C6E8-4B76-A48F-ECD78ACB6EC5}">
      <dsp:nvSpPr>
        <dsp:cNvPr id="0" name=""/>
        <dsp:cNvSpPr/>
      </dsp:nvSpPr>
      <dsp:spPr>
        <a:xfrm>
          <a:off x="3231" y="1052820"/>
          <a:ext cx="2307241" cy="1465098"/>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E00A68-49A0-49E1-9B6D-EBA7F7300222}">
      <dsp:nvSpPr>
        <dsp:cNvPr id="0" name=""/>
        <dsp:cNvSpPr/>
      </dsp:nvSpPr>
      <dsp:spPr>
        <a:xfrm>
          <a:off x="259591" y="1296362"/>
          <a:ext cx="2307241" cy="1465098"/>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Physical Layer Switching operates at Layer 1 of the OSI Model and allows users to connect any port to any other port within the system. </a:t>
          </a:r>
        </a:p>
      </dsp:txBody>
      <dsp:txXfrm>
        <a:off x="302502" y="1339273"/>
        <a:ext cx="2221419" cy="1379276"/>
      </dsp:txXfrm>
    </dsp:sp>
    <dsp:sp modelId="{A2A539D1-7735-4265-817C-A517929CD53F}">
      <dsp:nvSpPr>
        <dsp:cNvPr id="0" name=""/>
        <dsp:cNvSpPr/>
      </dsp:nvSpPr>
      <dsp:spPr>
        <a:xfrm>
          <a:off x="2823193" y="1052820"/>
          <a:ext cx="2307241" cy="1465098"/>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837B172-A40D-4181-BCF7-B394F3BDAE21}">
      <dsp:nvSpPr>
        <dsp:cNvPr id="0" name=""/>
        <dsp:cNvSpPr/>
      </dsp:nvSpPr>
      <dsp:spPr>
        <a:xfrm>
          <a:off x="3079553" y="1296362"/>
          <a:ext cx="2307241" cy="1465098"/>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Layer 1 switches use cross-connects to create connections from any port to any other port on the device.</a:t>
          </a:r>
        </a:p>
      </dsp:txBody>
      <dsp:txXfrm>
        <a:off x="3122464" y="1339273"/>
        <a:ext cx="2221419" cy="1379276"/>
      </dsp:txXfrm>
    </dsp:sp>
    <dsp:sp modelId="{1B605E85-039C-4FA3-97C6-6C7441C2857F}">
      <dsp:nvSpPr>
        <dsp:cNvPr id="0" name=""/>
        <dsp:cNvSpPr/>
      </dsp:nvSpPr>
      <dsp:spPr>
        <a:xfrm>
          <a:off x="5643155" y="1052820"/>
          <a:ext cx="2307241" cy="1465098"/>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BE25ADA-15FB-4412-8025-C3D477800CFF}">
      <dsp:nvSpPr>
        <dsp:cNvPr id="0" name=""/>
        <dsp:cNvSpPr/>
      </dsp:nvSpPr>
      <dsp:spPr>
        <a:xfrm>
          <a:off x="5899515" y="1296362"/>
          <a:ext cx="2307241" cy="1465098"/>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In addition to this, Layer 1 switches also have the ability to convert one media type to another (e.g., Ethernet to Fiber) using cross-connects.</a:t>
          </a:r>
        </a:p>
      </dsp:txBody>
      <dsp:txXfrm>
        <a:off x="5942426" y="1339273"/>
        <a:ext cx="2221419" cy="1379276"/>
      </dsp:txXfrm>
    </dsp:sp>
    <dsp:sp modelId="{6B4EC16F-A220-4ABC-88FD-D7394A05AB7F}">
      <dsp:nvSpPr>
        <dsp:cNvPr id="0" name=""/>
        <dsp:cNvSpPr/>
      </dsp:nvSpPr>
      <dsp:spPr>
        <a:xfrm>
          <a:off x="8463116" y="1052820"/>
          <a:ext cx="2307241" cy="1465098"/>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F2D2158-C05F-48AF-A9A7-F14DE432C9CA}">
      <dsp:nvSpPr>
        <dsp:cNvPr id="0" name=""/>
        <dsp:cNvSpPr/>
      </dsp:nvSpPr>
      <dsp:spPr>
        <a:xfrm>
          <a:off x="8719477" y="1296362"/>
          <a:ext cx="2307241" cy="1465098"/>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a:t>This provides Physical Layer switches the ability to adapt to changes in the network that could occur over time.</a:t>
          </a:r>
        </a:p>
      </dsp:txBody>
      <dsp:txXfrm>
        <a:off x="8762388" y="1339273"/>
        <a:ext cx="2221419" cy="13792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9931E5-5595-4311-8D90-A5B12FC90A5E}">
      <dsp:nvSpPr>
        <dsp:cNvPr id="0" name=""/>
        <dsp:cNvSpPr/>
      </dsp:nvSpPr>
      <dsp:spPr>
        <a:xfrm>
          <a:off x="0" y="195217"/>
          <a:ext cx="11029615" cy="61425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Layer 4 switching provides additional routing above Layer 3 by using the port numbers found in the Transport Layer header to make routing decisions.</a:t>
          </a:r>
        </a:p>
      </dsp:txBody>
      <dsp:txXfrm>
        <a:off x="29985" y="225202"/>
        <a:ext cx="10969645" cy="554280"/>
      </dsp:txXfrm>
    </dsp:sp>
    <dsp:sp modelId="{3B21EFCB-5AB7-4A8B-98DD-1AD25A483CC8}">
      <dsp:nvSpPr>
        <dsp:cNvPr id="0" name=""/>
        <dsp:cNvSpPr/>
      </dsp:nvSpPr>
      <dsp:spPr>
        <a:xfrm>
          <a:off x="0" y="852667"/>
          <a:ext cx="11029615" cy="61425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Packets are forwarded, in hardware, based on Network Layer addressing and Transport Layer application information, protocol types, and segment headers.</a:t>
          </a:r>
        </a:p>
      </dsp:txBody>
      <dsp:txXfrm>
        <a:off x="29985" y="882652"/>
        <a:ext cx="10969645" cy="554280"/>
      </dsp:txXfrm>
    </dsp:sp>
    <dsp:sp modelId="{FB2F46FE-74C2-42ED-A29B-25943D664613}">
      <dsp:nvSpPr>
        <dsp:cNvPr id="0" name=""/>
        <dsp:cNvSpPr/>
      </dsp:nvSpPr>
      <dsp:spPr>
        <a:xfrm>
          <a:off x="0" y="1510118"/>
          <a:ext cx="11029615" cy="61425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The largest benefit of Layer 4 switching is that the network administrator can configure a Layer 4 switch to prioritize data traffic by application, which means a QoS can be defined for each user. </a:t>
          </a:r>
        </a:p>
      </dsp:txBody>
      <dsp:txXfrm>
        <a:off x="29985" y="1540103"/>
        <a:ext cx="10969645" cy="554280"/>
      </dsp:txXfrm>
    </dsp:sp>
    <dsp:sp modelId="{DA17B529-9B33-4C4A-897F-F38C3FF708FC}">
      <dsp:nvSpPr>
        <dsp:cNvPr id="0" name=""/>
        <dsp:cNvSpPr/>
      </dsp:nvSpPr>
      <dsp:spPr>
        <a:xfrm>
          <a:off x="0" y="2167568"/>
          <a:ext cx="11029615" cy="61425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However, this also means that Layer 4 switches require a lot of memory in order to keep track of application information and conversations.</a:t>
          </a:r>
        </a:p>
      </dsp:txBody>
      <dsp:txXfrm>
        <a:off x="29985" y="2197553"/>
        <a:ext cx="10969645" cy="554280"/>
      </dsp:txXfrm>
    </dsp:sp>
    <dsp:sp modelId="{157B944B-94A7-4B15-866F-E4A0DA33EC00}">
      <dsp:nvSpPr>
        <dsp:cNvPr id="0" name=""/>
        <dsp:cNvSpPr/>
      </dsp:nvSpPr>
      <dsp:spPr>
        <a:xfrm>
          <a:off x="0" y="2825018"/>
          <a:ext cx="11029615" cy="61425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Layer 4 switches can use information up to Layer 7 to perform packet switching. These switches typically are referred to as Layer 4-7 switches, content switches, content services switches, web switches, or application switches.</a:t>
          </a:r>
        </a:p>
      </dsp:txBody>
      <dsp:txXfrm>
        <a:off x="29985" y="2855003"/>
        <a:ext cx="10969645" cy="55428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2C99A7-748A-4BA1-9D8F-21BDD1E090FA}">
      <dsp:nvSpPr>
        <dsp:cNvPr id="0" name=""/>
        <dsp:cNvSpPr/>
      </dsp:nvSpPr>
      <dsp:spPr>
        <a:xfrm>
          <a:off x="0" y="2871211"/>
          <a:ext cx="11029950" cy="94239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a:t>In </a:t>
          </a:r>
          <a:r>
            <a:rPr lang="en-US" sz="1500" b="1" kern="1200"/>
            <a:t>Multicast transmission</a:t>
          </a:r>
          <a:r>
            <a:rPr lang="en-US" sz="1500" kern="1200"/>
            <a:t>, a flow is a unidirectional sequence of packets between a Multicast source and the members of a destination Multicast group. Multicast flows are based on the IP address of the source device and the destination IP Multicast group address.</a:t>
          </a:r>
        </a:p>
      </dsp:txBody>
      <dsp:txXfrm>
        <a:off x="0" y="2871211"/>
        <a:ext cx="11029950" cy="942395"/>
      </dsp:txXfrm>
    </dsp:sp>
    <dsp:sp modelId="{A339F0B7-AFF1-4B95-99C3-2F90113AE8C9}">
      <dsp:nvSpPr>
        <dsp:cNvPr id="0" name=""/>
        <dsp:cNvSpPr/>
      </dsp:nvSpPr>
      <dsp:spPr>
        <a:xfrm rot="10800000">
          <a:off x="0" y="1435942"/>
          <a:ext cx="11029950" cy="1449404"/>
        </a:xfrm>
        <a:prstGeom prst="upArrowCallou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a:t>In </a:t>
          </a:r>
          <a:r>
            <a:rPr lang="en-US" sz="1500" b="1" kern="1200"/>
            <a:t>Unicast transmission</a:t>
          </a:r>
          <a:r>
            <a:rPr lang="en-US" sz="1500" kern="1200"/>
            <a:t>, a flow is a unidirectional sequence of packets between a particular source and destination that share the same protocol and Transport Layer information. These flows are based on only Layer 3 address information.</a:t>
          </a:r>
        </a:p>
      </dsp:txBody>
      <dsp:txXfrm rot="10800000">
        <a:off x="0" y="1435942"/>
        <a:ext cx="11029950" cy="941779"/>
      </dsp:txXfrm>
    </dsp:sp>
    <dsp:sp modelId="{D7DC73F3-30A1-4D0D-8F28-24369C92BDFF}">
      <dsp:nvSpPr>
        <dsp:cNvPr id="0" name=""/>
        <dsp:cNvSpPr/>
      </dsp:nvSpPr>
      <dsp:spPr>
        <a:xfrm rot="10800000">
          <a:off x="0" y="674"/>
          <a:ext cx="11029950" cy="1449404"/>
        </a:xfrm>
        <a:prstGeom prst="upArrowCallou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a:t>Multilayer Switching (MLS) combines Layer 2, Layer 3, and Layer 4 switching technologies to forward packets at wire speed using hardware. </a:t>
          </a:r>
        </a:p>
      </dsp:txBody>
      <dsp:txXfrm rot="-10800000">
        <a:off x="0" y="674"/>
        <a:ext cx="11029950" cy="508740"/>
      </dsp:txXfrm>
    </dsp:sp>
    <dsp:sp modelId="{BA9A9B12-17CA-48B4-AEA4-DAF168DBA20B}">
      <dsp:nvSpPr>
        <dsp:cNvPr id="0" name=""/>
        <dsp:cNvSpPr/>
      </dsp:nvSpPr>
      <dsp:spPr>
        <a:xfrm>
          <a:off x="0" y="509415"/>
          <a:ext cx="11029950" cy="433371"/>
        </a:xfrm>
        <a:prstGeom prst="rect">
          <a:avLst/>
        </a:prstGeom>
        <a:solidFill>
          <a:schemeClr val="accent2">
            <a:tint val="40000"/>
            <a:alpha val="90000"/>
            <a:hueOff val="0"/>
            <a:satOff val="0"/>
            <a:lumOff val="0"/>
            <a:alphaOff val="0"/>
          </a:schemeClr>
        </a:solidFill>
        <a:ln w="2222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34290" rIns="192024" bIns="34290" numCol="1" spcCol="1270" anchor="ctr" anchorCtr="0">
          <a:noAutofit/>
        </a:bodyPr>
        <a:lstStyle/>
        <a:p>
          <a:pPr lvl="0" algn="ctr" defTabSz="1200150">
            <a:lnSpc>
              <a:spcPct val="90000"/>
            </a:lnSpc>
            <a:spcBef>
              <a:spcPct val="0"/>
            </a:spcBef>
            <a:spcAft>
              <a:spcPct val="35000"/>
            </a:spcAft>
          </a:pPr>
          <a:r>
            <a:rPr lang="en-US" sz="2700" kern="1200"/>
            <a:t>Cisco supports MLS for both Unicast and Multicast traffic flows.</a:t>
          </a:r>
        </a:p>
      </dsp:txBody>
      <dsp:txXfrm>
        <a:off x="0" y="509415"/>
        <a:ext cx="11029950" cy="43337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61D8CE-338D-41C3-9881-24C244B58F30}">
      <dsp:nvSpPr>
        <dsp:cNvPr id="0" name=""/>
        <dsp:cNvSpPr/>
      </dsp:nvSpPr>
      <dsp:spPr>
        <a:xfrm>
          <a:off x="0" y="457725"/>
          <a:ext cx="7012370" cy="900900"/>
        </a:xfrm>
        <a:prstGeom prst="roundRect">
          <a:avLst/>
        </a:prstGeom>
        <a:gradFill rotWithShape="0">
          <a:gsLst>
            <a:gs pos="0">
              <a:schemeClr val="accent5">
                <a:hueOff val="0"/>
                <a:satOff val="0"/>
                <a:lumOff val="0"/>
                <a:alphaOff val="0"/>
                <a:tint val="98000"/>
                <a:lumMod val="110000"/>
              </a:schemeClr>
            </a:gs>
            <a:gs pos="84000">
              <a:schemeClr val="accent5">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a:t>Hybrid port is a connection on a switch that transmits data to and from one or multiple VLANs.</a:t>
          </a:r>
        </a:p>
      </dsp:txBody>
      <dsp:txXfrm>
        <a:off x="43978" y="501703"/>
        <a:ext cx="6924414" cy="812944"/>
      </dsp:txXfrm>
    </dsp:sp>
    <dsp:sp modelId="{98149E67-475E-4CC7-A5F5-66D346A7C37D}">
      <dsp:nvSpPr>
        <dsp:cNvPr id="0" name=""/>
        <dsp:cNvSpPr/>
      </dsp:nvSpPr>
      <dsp:spPr>
        <a:xfrm>
          <a:off x="0" y="1421985"/>
          <a:ext cx="7012370" cy="900900"/>
        </a:xfrm>
        <a:prstGeom prst="roundRect">
          <a:avLst/>
        </a:prstGeom>
        <a:gradFill rotWithShape="0">
          <a:gsLst>
            <a:gs pos="0">
              <a:schemeClr val="accent5">
                <a:hueOff val="500184"/>
                <a:satOff val="-2091"/>
                <a:lumOff val="-1177"/>
                <a:alphaOff val="0"/>
                <a:tint val="98000"/>
                <a:lumMod val="110000"/>
              </a:schemeClr>
            </a:gs>
            <a:gs pos="84000">
              <a:schemeClr val="accent5">
                <a:hueOff val="500184"/>
                <a:satOff val="-2091"/>
                <a:lumOff val="-1177"/>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a:t>It is used to connect network devices (like switches) as well as user devices (like laptops).</a:t>
          </a:r>
        </a:p>
      </dsp:txBody>
      <dsp:txXfrm>
        <a:off x="43978" y="1465963"/>
        <a:ext cx="6924414" cy="812944"/>
      </dsp:txXfrm>
    </dsp:sp>
    <dsp:sp modelId="{69473429-CECA-4F98-B02B-635F06E724C0}">
      <dsp:nvSpPr>
        <dsp:cNvPr id="0" name=""/>
        <dsp:cNvSpPr/>
      </dsp:nvSpPr>
      <dsp:spPr>
        <a:xfrm>
          <a:off x="0" y="2386245"/>
          <a:ext cx="7012370" cy="900900"/>
        </a:xfrm>
        <a:prstGeom prst="roundRect">
          <a:avLst/>
        </a:prstGeom>
        <a:gradFill rotWithShape="0">
          <a:gsLst>
            <a:gs pos="0">
              <a:schemeClr val="accent5">
                <a:hueOff val="1000369"/>
                <a:satOff val="-4181"/>
                <a:lumOff val="-2353"/>
                <a:alphaOff val="0"/>
                <a:tint val="98000"/>
                <a:lumMod val="110000"/>
              </a:schemeClr>
            </a:gs>
            <a:gs pos="84000">
              <a:schemeClr val="accent5">
                <a:hueOff val="1000369"/>
                <a:satOff val="-4181"/>
                <a:lumOff val="-2353"/>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a:t>It support both tagged and untagged frames from VLANs.</a:t>
          </a:r>
        </a:p>
      </dsp:txBody>
      <dsp:txXfrm>
        <a:off x="43978" y="2430223"/>
        <a:ext cx="6924414" cy="812944"/>
      </dsp:txXfrm>
    </dsp:sp>
    <dsp:sp modelId="{565C4B6A-4538-4062-A824-2B943B6A47A0}">
      <dsp:nvSpPr>
        <dsp:cNvPr id="0" name=""/>
        <dsp:cNvSpPr/>
      </dsp:nvSpPr>
      <dsp:spPr>
        <a:xfrm>
          <a:off x="0" y="3350505"/>
          <a:ext cx="7012370" cy="900900"/>
        </a:xfrm>
        <a:prstGeom prst="roundRect">
          <a:avLst/>
        </a:prstGeom>
        <a:gradFill rotWithShape="0">
          <a:gsLst>
            <a:gs pos="0">
              <a:schemeClr val="accent5">
                <a:hueOff val="1500553"/>
                <a:satOff val="-6272"/>
                <a:lumOff val="-3530"/>
                <a:alphaOff val="0"/>
                <a:tint val="98000"/>
                <a:lumMod val="110000"/>
              </a:schemeClr>
            </a:gs>
            <a:gs pos="84000">
              <a:schemeClr val="accent5">
                <a:hueOff val="1500553"/>
                <a:satOff val="-6272"/>
                <a:lumOff val="-353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a:t>It can receive frames from one or more VLANs at the same time.</a:t>
          </a:r>
        </a:p>
      </dsp:txBody>
      <dsp:txXfrm>
        <a:off x="43978" y="3394483"/>
        <a:ext cx="6924414" cy="81294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CE7C94-FB00-421C-B533-FD49D553D8C3}">
      <dsp:nvSpPr>
        <dsp:cNvPr id="0" name=""/>
        <dsp:cNvSpPr/>
      </dsp:nvSpPr>
      <dsp:spPr>
        <a:xfrm>
          <a:off x="0" y="2842210"/>
          <a:ext cx="7012370" cy="1864797"/>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a:t>It is used to configure the switch according to the application requirements.</a:t>
          </a:r>
        </a:p>
      </dsp:txBody>
      <dsp:txXfrm>
        <a:off x="0" y="2842210"/>
        <a:ext cx="7012370" cy="1864797"/>
      </dsp:txXfrm>
    </dsp:sp>
    <dsp:sp modelId="{4D1D37A7-061E-41BB-BB2F-3A0F46FBC47E}">
      <dsp:nvSpPr>
        <dsp:cNvPr id="0" name=""/>
        <dsp:cNvSpPr/>
      </dsp:nvSpPr>
      <dsp:spPr>
        <a:xfrm rot="10800000">
          <a:off x="0" y="2123"/>
          <a:ext cx="7012370" cy="2868058"/>
        </a:xfrm>
        <a:prstGeom prst="upArrowCallout">
          <a:avLst/>
        </a:prstGeom>
        <a:gradFill rotWithShape="0">
          <a:gsLst>
            <a:gs pos="0">
              <a:schemeClr val="accent3">
                <a:hueOff val="0"/>
                <a:satOff val="0"/>
                <a:lumOff val="0"/>
                <a:alphaOff val="0"/>
                <a:tint val="98000"/>
                <a:lumMod val="110000"/>
              </a:schemeClr>
            </a:gs>
            <a:gs pos="84000">
              <a:schemeClr val="accent3">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84912" tIns="184912" rIns="184912" bIns="184912" numCol="1" spcCol="1270" anchor="ctr" anchorCtr="0">
          <a:noAutofit/>
        </a:bodyPr>
        <a:lstStyle/>
        <a:p>
          <a:pPr lvl="0" algn="ctr" defTabSz="1155700">
            <a:lnSpc>
              <a:spcPct val="90000"/>
            </a:lnSpc>
            <a:spcBef>
              <a:spcPct val="0"/>
            </a:spcBef>
            <a:spcAft>
              <a:spcPct val="35000"/>
            </a:spcAft>
          </a:pPr>
          <a:r>
            <a:rPr lang="en-US" sz="2600" kern="1200"/>
            <a:t>t is a compound port which can support two different physical ports with same switch fabric and port number but both the ports can’t be used simultaneously.</a:t>
          </a:r>
        </a:p>
      </dsp:txBody>
      <dsp:txXfrm rot="10800000">
        <a:off x="0" y="2123"/>
        <a:ext cx="7012370" cy="186357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14386F-AE7D-454C-AA38-4694628B14E4}">
      <dsp:nvSpPr>
        <dsp:cNvPr id="0" name=""/>
        <dsp:cNvSpPr/>
      </dsp:nvSpPr>
      <dsp:spPr>
        <a:xfrm>
          <a:off x="0" y="366645"/>
          <a:ext cx="7012370" cy="1956240"/>
        </a:xfrm>
        <a:prstGeom prst="roundRect">
          <a:avLst/>
        </a:prstGeom>
        <a:gradFill rotWithShape="0">
          <a:gsLst>
            <a:gs pos="0">
              <a:schemeClr val="accent5">
                <a:hueOff val="0"/>
                <a:satOff val="0"/>
                <a:lumOff val="0"/>
                <a:alphaOff val="0"/>
                <a:tint val="98000"/>
                <a:lumMod val="110000"/>
              </a:schemeClr>
            </a:gs>
            <a:gs pos="84000">
              <a:schemeClr val="accent5">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a:t>It is a special functional port which is used to connect with other stackable switches of the same model, brand and software version to operate as a single stackable switch with port capacity equal to the sum of the combined switches.</a:t>
          </a:r>
        </a:p>
      </dsp:txBody>
      <dsp:txXfrm>
        <a:off x="95496" y="462141"/>
        <a:ext cx="6821378" cy="1765248"/>
      </dsp:txXfrm>
    </dsp:sp>
    <dsp:sp modelId="{5BA28FE7-3810-418E-9F9C-CE8BAB6BC63B}">
      <dsp:nvSpPr>
        <dsp:cNvPr id="0" name=""/>
        <dsp:cNvSpPr/>
      </dsp:nvSpPr>
      <dsp:spPr>
        <a:xfrm>
          <a:off x="0" y="2386245"/>
          <a:ext cx="7012370" cy="1956240"/>
        </a:xfrm>
        <a:prstGeom prst="roundRect">
          <a:avLst/>
        </a:prstGeom>
        <a:gradFill rotWithShape="0">
          <a:gsLst>
            <a:gs pos="0">
              <a:schemeClr val="accent5">
                <a:hueOff val="1500553"/>
                <a:satOff val="-6272"/>
                <a:lumOff val="-3530"/>
                <a:alphaOff val="0"/>
                <a:tint val="98000"/>
                <a:lumMod val="110000"/>
              </a:schemeClr>
            </a:gs>
            <a:gs pos="84000">
              <a:schemeClr val="accent5">
                <a:hueOff val="1500553"/>
                <a:satOff val="-6272"/>
                <a:lumOff val="-353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a:t>It is used for making long distance connections.</a:t>
          </a:r>
        </a:p>
      </dsp:txBody>
      <dsp:txXfrm>
        <a:off x="95496" y="2481741"/>
        <a:ext cx="6821378" cy="176524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30EBDF-550A-4F49-ABBA-020C48C3E479}">
      <dsp:nvSpPr>
        <dsp:cNvPr id="0" name=""/>
        <dsp:cNvSpPr/>
      </dsp:nvSpPr>
      <dsp:spPr>
        <a:xfrm>
          <a:off x="1346" y="157219"/>
          <a:ext cx="4725967" cy="300098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99B5326-42A9-425E-A8E8-C148F04EFDEF}">
      <dsp:nvSpPr>
        <dsp:cNvPr id="0" name=""/>
        <dsp:cNvSpPr/>
      </dsp:nvSpPr>
      <dsp:spPr>
        <a:xfrm>
          <a:off x="526453" y="656071"/>
          <a:ext cx="4725967" cy="3000989"/>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a:t>It allows a single network cable to carry data and power simultaneously.</a:t>
          </a:r>
        </a:p>
      </dsp:txBody>
      <dsp:txXfrm>
        <a:off x="614349" y="743967"/>
        <a:ext cx="4550175" cy="2825197"/>
      </dsp:txXfrm>
    </dsp:sp>
    <dsp:sp modelId="{1B6437D7-2BC5-4813-8FAE-CF4F36A73C35}">
      <dsp:nvSpPr>
        <dsp:cNvPr id="0" name=""/>
        <dsp:cNvSpPr/>
      </dsp:nvSpPr>
      <dsp:spPr>
        <a:xfrm>
          <a:off x="5777528" y="157219"/>
          <a:ext cx="4725967" cy="300098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C7650CF-BD5F-4C03-A209-626A6E84EA56}">
      <dsp:nvSpPr>
        <dsp:cNvPr id="0" name=""/>
        <dsp:cNvSpPr/>
      </dsp:nvSpPr>
      <dsp:spPr>
        <a:xfrm>
          <a:off x="6302636" y="656071"/>
          <a:ext cx="4725967" cy="3000989"/>
        </a:xfrm>
        <a:prstGeom prst="roundRect">
          <a:avLst>
            <a:gd name="adj" fmla="val 10000"/>
          </a:avLst>
        </a:prstGeom>
        <a:solidFill>
          <a:schemeClr val="lt1">
            <a:alpha val="90000"/>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a:t>It is used in devices such as wireless network repeaters or IP security cameras which use a single Ethernet cable for voice, data and power.</a:t>
          </a:r>
        </a:p>
      </dsp:txBody>
      <dsp:txXfrm>
        <a:off x="6390532" y="743967"/>
        <a:ext cx="4550175" cy="282519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A4958E-A4D6-492E-82CF-A333E8BF283B}">
      <dsp:nvSpPr>
        <dsp:cNvPr id="0" name=""/>
        <dsp:cNvSpPr/>
      </dsp:nvSpPr>
      <dsp:spPr>
        <a:xfrm>
          <a:off x="0" y="4273303"/>
          <a:ext cx="7498079" cy="1402593"/>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3792" tIns="113792" rIns="113792" bIns="113792" numCol="1" spcCol="1270" anchor="ctr" anchorCtr="0">
          <a:noAutofit/>
        </a:bodyPr>
        <a:lstStyle/>
        <a:p>
          <a:pPr lvl="0" algn="ctr" defTabSz="711200">
            <a:lnSpc>
              <a:spcPct val="90000"/>
            </a:lnSpc>
            <a:spcBef>
              <a:spcPct val="0"/>
            </a:spcBef>
            <a:spcAft>
              <a:spcPct val="35000"/>
            </a:spcAft>
          </a:pPr>
          <a:r>
            <a:rPr lang="en-US" sz="1600" kern="1200" dirty="0"/>
            <a:t>It’s a good idea to enable </a:t>
          </a:r>
          <a:r>
            <a:rPr lang="en-US" sz="1600" kern="1200" dirty="0" err="1"/>
            <a:t>portfast</a:t>
          </a:r>
          <a:r>
            <a:rPr lang="en-US" sz="1600" kern="1200" dirty="0"/>
            <a:t> on interfaces that are connected to hosts because these interfaces are likely to go up and down all the time. </a:t>
          </a:r>
        </a:p>
        <a:p>
          <a:pPr lvl="0" algn="ctr" defTabSz="711200">
            <a:lnSpc>
              <a:spcPct val="90000"/>
            </a:lnSpc>
            <a:spcBef>
              <a:spcPct val="0"/>
            </a:spcBef>
            <a:spcAft>
              <a:spcPct val="35000"/>
            </a:spcAft>
          </a:pPr>
          <a:r>
            <a:rPr lang="en-US" sz="1800" b="1" kern="1200" dirty="0">
              <a:solidFill>
                <a:schemeClr val="bg1"/>
              </a:solidFill>
            </a:rPr>
            <a:t>DON’T ENABLE PORTFAST ON A INTERFACE TO ANOTHER HUB OR SWITCH</a:t>
          </a:r>
        </a:p>
      </dsp:txBody>
      <dsp:txXfrm>
        <a:off x="0" y="4273303"/>
        <a:ext cx="7498079" cy="1402593"/>
      </dsp:txXfrm>
    </dsp:sp>
    <dsp:sp modelId="{D7E495A8-DCB4-4474-98F3-82AD8D3DF020}">
      <dsp:nvSpPr>
        <dsp:cNvPr id="0" name=""/>
        <dsp:cNvSpPr/>
      </dsp:nvSpPr>
      <dsp:spPr>
        <a:xfrm rot="10800000">
          <a:off x="0" y="2137153"/>
          <a:ext cx="7498079" cy="2157189"/>
        </a:xfrm>
        <a:prstGeom prst="upArrowCallout">
          <a:avLst/>
        </a:prstGeom>
        <a:gradFill rotWithShape="0">
          <a:gsLst>
            <a:gs pos="0">
              <a:schemeClr val="accent3">
                <a:hueOff val="0"/>
                <a:satOff val="0"/>
                <a:lumOff val="0"/>
                <a:alphaOff val="0"/>
                <a:tint val="98000"/>
                <a:lumMod val="110000"/>
              </a:schemeClr>
            </a:gs>
            <a:gs pos="84000">
              <a:schemeClr val="accent3">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92024" numCol="1" spcCol="1270" anchor="ctr" anchorCtr="0">
          <a:noAutofit/>
        </a:bodyPr>
        <a:lstStyle/>
        <a:p>
          <a:pPr lvl="0" algn="ctr" defTabSz="1200150">
            <a:lnSpc>
              <a:spcPct val="90000"/>
            </a:lnSpc>
            <a:spcBef>
              <a:spcPct val="0"/>
            </a:spcBef>
            <a:spcAft>
              <a:spcPct val="35000"/>
            </a:spcAft>
          </a:pPr>
          <a:r>
            <a:rPr lang="en-US" sz="2700" kern="1200" dirty="0" err="1"/>
            <a:t>Portfast</a:t>
          </a:r>
          <a:r>
            <a:rPr lang="en-US" sz="2700" kern="1200" dirty="0"/>
            <a:t> does two things for us:</a:t>
          </a:r>
        </a:p>
      </dsp:txBody>
      <dsp:txXfrm rot="-10800000">
        <a:off x="0" y="2137153"/>
        <a:ext cx="7498079" cy="757173"/>
      </dsp:txXfrm>
    </dsp:sp>
    <dsp:sp modelId="{18A5D192-4F02-41F7-8274-E3C9F06088D4}">
      <dsp:nvSpPr>
        <dsp:cNvPr id="0" name=""/>
        <dsp:cNvSpPr/>
      </dsp:nvSpPr>
      <dsp:spPr>
        <a:xfrm>
          <a:off x="0" y="2894327"/>
          <a:ext cx="3749039" cy="644999"/>
        </a:xfrm>
        <a:prstGeom prst="rect">
          <a:avLst/>
        </a:prstGeom>
        <a:solidFill>
          <a:schemeClr val="accent2">
            <a:tint val="40000"/>
            <a:alpha val="90000"/>
            <a:hueOff val="0"/>
            <a:satOff val="0"/>
            <a:lumOff val="0"/>
            <a:alphaOff val="0"/>
          </a:schemeClr>
        </a:solidFill>
        <a:ln w="12700" cap="rnd"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lvl="0" algn="ctr" defTabSz="622300">
            <a:lnSpc>
              <a:spcPct val="90000"/>
            </a:lnSpc>
            <a:spcBef>
              <a:spcPct val="0"/>
            </a:spcBef>
            <a:spcAft>
              <a:spcPct val="35000"/>
            </a:spcAft>
          </a:pPr>
          <a:r>
            <a:rPr lang="en-US" sz="1400" kern="1200"/>
            <a:t>Interfaces with portfast enabled that come up will go to forwarding mode immediately, the interface will skip the listening and learning state.</a:t>
          </a:r>
        </a:p>
      </dsp:txBody>
      <dsp:txXfrm>
        <a:off x="0" y="2894327"/>
        <a:ext cx="3749039" cy="644999"/>
      </dsp:txXfrm>
    </dsp:sp>
    <dsp:sp modelId="{529E0A7F-9DDC-4E5A-BE1B-6F172D2AE6A4}">
      <dsp:nvSpPr>
        <dsp:cNvPr id="0" name=""/>
        <dsp:cNvSpPr/>
      </dsp:nvSpPr>
      <dsp:spPr>
        <a:xfrm>
          <a:off x="3749039" y="2894327"/>
          <a:ext cx="3749039" cy="644999"/>
        </a:xfrm>
        <a:prstGeom prst="rect">
          <a:avLst/>
        </a:prstGeom>
        <a:solidFill>
          <a:schemeClr val="accent3">
            <a:tint val="40000"/>
            <a:alpha val="90000"/>
            <a:hueOff val="0"/>
            <a:satOff val="0"/>
            <a:lumOff val="0"/>
            <a:alphaOff val="0"/>
          </a:schemeClr>
        </a:solidFill>
        <a:ln w="12700" cap="rnd" cmpd="sng" algn="ctr">
          <a:solidFill>
            <a:schemeClr val="accent3">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99568" tIns="17780" rIns="99568" bIns="17780" numCol="1" spcCol="1270" anchor="ctr" anchorCtr="0">
          <a:noAutofit/>
        </a:bodyPr>
        <a:lstStyle/>
        <a:p>
          <a:pPr lvl="0" algn="ctr" defTabSz="622300">
            <a:lnSpc>
              <a:spcPct val="90000"/>
            </a:lnSpc>
            <a:spcBef>
              <a:spcPct val="0"/>
            </a:spcBef>
            <a:spcAft>
              <a:spcPct val="35000"/>
            </a:spcAft>
          </a:pPr>
          <a:r>
            <a:rPr lang="en-US" sz="1400" kern="1200"/>
            <a:t>A switch will never generate a topology change notification for an interface that has portfast enabled.</a:t>
          </a:r>
        </a:p>
      </dsp:txBody>
      <dsp:txXfrm>
        <a:off x="3749039" y="2894327"/>
        <a:ext cx="3749039" cy="644999"/>
      </dsp:txXfrm>
    </dsp:sp>
    <dsp:sp modelId="{E17D7363-91A3-4415-ACB1-47E719979A1A}">
      <dsp:nvSpPr>
        <dsp:cNvPr id="0" name=""/>
        <dsp:cNvSpPr/>
      </dsp:nvSpPr>
      <dsp:spPr>
        <a:xfrm rot="10800000">
          <a:off x="0" y="0"/>
          <a:ext cx="7498079" cy="2157189"/>
        </a:xfrm>
        <a:prstGeom prst="upArrowCallout">
          <a:avLst/>
        </a:prstGeom>
        <a:gradFill rotWithShape="0">
          <a:gsLst>
            <a:gs pos="0">
              <a:schemeClr val="accent4">
                <a:hueOff val="0"/>
                <a:satOff val="0"/>
                <a:lumOff val="0"/>
                <a:alphaOff val="0"/>
                <a:tint val="98000"/>
                <a:lumMod val="110000"/>
              </a:schemeClr>
            </a:gs>
            <a:gs pos="84000">
              <a:schemeClr val="accent4">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92024" numCol="1" spcCol="1270" anchor="ctr" anchorCtr="0">
          <a:noAutofit/>
        </a:bodyPr>
        <a:lstStyle/>
        <a:p>
          <a:pPr lvl="0" algn="ctr" defTabSz="1200150">
            <a:lnSpc>
              <a:spcPct val="90000"/>
            </a:lnSpc>
            <a:spcBef>
              <a:spcPct val="0"/>
            </a:spcBef>
            <a:spcAft>
              <a:spcPct val="35000"/>
            </a:spcAft>
          </a:pPr>
          <a:r>
            <a:rPr lang="en-US" sz="2700" kern="1200"/>
            <a:t>Portfast is a Cisco proprietary solution to deal with spanning-tree topology changes.</a:t>
          </a:r>
        </a:p>
      </dsp:txBody>
      <dsp:txXfrm rot="10800000">
        <a:off x="0" y="0"/>
        <a:ext cx="7498079" cy="1401677"/>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1/5/2023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419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999518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1/5/2023</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73653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1/5/2023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7760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1/5/2023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38431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65726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0087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44997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3651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1/5/2023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55048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1/5/2023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145408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ED291B17-9318-49DB-B28B-6E5994AE9581}" type="datetime1">
              <a:rPr lang="en-US" smtClean="0"/>
              <a:t>1/5/2023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9353349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lnSpc>
          <a:spcPct val="90000"/>
        </a:lnSpc>
        <a:spcBef>
          <a:spcPct val="0"/>
        </a:spcBef>
        <a:buNone/>
        <a:defRPr sz="44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6B4480E-B7FF-4481-890E-043A69AE6FE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8A4101B6-898C-466F-FB34-F8F9E28F3F7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1" r="-1" b="182"/>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4C13BAB-7C00-4D21-A857-E3D41C0A2A6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tx1">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22C818ED-8AE7-4F62-A257-F746006636A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659" y="455955"/>
            <a:ext cx="3703320" cy="94997"/>
          </a:xfrm>
          <a:prstGeom prst="rect">
            <a:avLst/>
          </a:prstGeom>
          <a:solidFill>
            <a:srgbClr val="48B75D">
              <a:alpha val="40000"/>
            </a:srgb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F1FF39A-AC3C-4066-9D4C-519AA22812E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chemeClr val="tx1">
              <a:alpha val="50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FDB4AB29-9860-462E-B579-181B5532A46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8B75D">
              <a:alpha val="40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99CB197-0B1E-B62F-F304-58BA69377302}"/>
              </a:ext>
            </a:extLst>
          </p:cNvPr>
          <p:cNvSpPr>
            <a:spLocks noGrp="1"/>
          </p:cNvSpPr>
          <p:nvPr>
            <p:ph type="ctrTitle"/>
          </p:nvPr>
        </p:nvSpPr>
        <p:spPr>
          <a:xfrm>
            <a:off x="437659" y="2738803"/>
            <a:ext cx="3702543" cy="1380394"/>
          </a:xfrm>
        </p:spPr>
        <p:txBody>
          <a:bodyPr>
            <a:normAutofit/>
          </a:bodyPr>
          <a:lstStyle/>
          <a:p>
            <a:pPr algn="ctr"/>
            <a:r>
              <a:rPr lang="en-US" dirty="0">
                <a:solidFill>
                  <a:srgbClr val="FFFFFF"/>
                </a:solidFill>
              </a:rPr>
              <a:t>INTRODUCTION TO the switch</a:t>
            </a:r>
          </a:p>
        </p:txBody>
      </p:sp>
    </p:spTree>
    <p:extLst>
      <p:ext uri="{BB962C8B-B14F-4D97-AF65-F5344CB8AC3E}">
        <p14:creationId xmlns:p14="http://schemas.microsoft.com/office/powerpoint/2010/main" val="2602207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92989FB-1024-49B7-BDF1-B3CE27D486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7C56A5-7525-0EA3-8D14-15B7327A4D83}"/>
              </a:ext>
            </a:extLst>
          </p:cNvPr>
          <p:cNvSpPr>
            <a:spLocks noGrp="1"/>
          </p:cNvSpPr>
          <p:nvPr>
            <p:ph type="title"/>
          </p:nvPr>
        </p:nvSpPr>
        <p:spPr>
          <a:xfrm>
            <a:off x="581192" y="1073231"/>
            <a:ext cx="3219127" cy="4711539"/>
          </a:xfrm>
        </p:spPr>
        <p:txBody>
          <a:bodyPr anchor="ctr">
            <a:normAutofit/>
          </a:bodyPr>
          <a:lstStyle/>
          <a:p>
            <a:r>
              <a:rPr lang="en-US">
                <a:solidFill>
                  <a:schemeClr val="bg1">
                    <a:lumMod val="85000"/>
                    <a:lumOff val="15000"/>
                  </a:schemeClr>
                </a:solidFill>
              </a:rPr>
              <a:t>Switching at the Network Layer</a:t>
            </a:r>
          </a:p>
        </p:txBody>
      </p:sp>
      <p:sp>
        <p:nvSpPr>
          <p:cNvPr id="19" name="Rectangle 18">
            <a:extLst>
              <a:ext uri="{FF2B5EF4-FFF2-40B4-BE49-F238E27FC236}">
                <a16:creationId xmlns:a16="http://schemas.microsoft.com/office/drawing/2014/main" id="{DFEE959E-BF10-4204-9556-D1707088D44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DDD17B6A-CB37-4005-9681-A20AFCDC782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3B7BBDE9-DAED-40B0-A640-503C918D1CE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7BC7EA7B-802E-41F4-8926-C4475287AA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601200"/>
            <a:ext cx="7498616" cy="579959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C929FE22-EBD9-7478-F31A-865014C1084B}"/>
              </a:ext>
            </a:extLst>
          </p:cNvPr>
          <p:cNvSpPr>
            <a:spLocks noGrp="1"/>
          </p:cNvSpPr>
          <p:nvPr>
            <p:ph idx="1"/>
          </p:nvPr>
        </p:nvSpPr>
        <p:spPr>
          <a:xfrm>
            <a:off x="4241830" y="604757"/>
            <a:ext cx="7498615" cy="5796042"/>
          </a:xfrm>
        </p:spPr>
        <p:txBody>
          <a:bodyPr>
            <a:normAutofit/>
          </a:bodyPr>
          <a:lstStyle/>
          <a:p>
            <a:r>
              <a:rPr lang="en-US" sz="2000" dirty="0">
                <a:solidFill>
                  <a:srgbClr val="FFFFFF"/>
                </a:solidFill>
              </a:rPr>
              <a:t>Layer 3 switches are simply routers that allow for the faster forwarding of packets by using hardware instead of software. </a:t>
            </a:r>
          </a:p>
          <a:p>
            <a:pPr lvl="1"/>
            <a:r>
              <a:rPr lang="en-US" sz="1800" dirty="0">
                <a:solidFill>
                  <a:srgbClr val="FFFFFF"/>
                </a:solidFill>
              </a:rPr>
              <a:t>In traditional network routers, before a packet is forwarded, the router must perform a route lookup, decrement the packet TTL, recalculate the checksum, and then the frame can be forwarded using the appropriate Layer 2 information. The processor or CPU, using software, typically performs all of these functions.</a:t>
            </a:r>
          </a:p>
          <a:p>
            <a:r>
              <a:rPr lang="en-US" sz="2000" dirty="0">
                <a:solidFill>
                  <a:srgbClr val="FFFFFF"/>
                </a:solidFill>
              </a:rPr>
              <a:t>Although Layer 3 Cisco switches, such as the Catalyst 6500 series, still use standard routing protocols (e.g., OSPF and EIGRP) to determine the best path to the destination, they use dedicated hardware to forward packets whenever a complete switched path exists between two hosts. </a:t>
            </a:r>
          </a:p>
          <a:p>
            <a:pPr lvl="1"/>
            <a:r>
              <a:rPr lang="en-US" sz="1800" dirty="0">
                <a:solidFill>
                  <a:srgbClr val="FFFFFF"/>
                </a:solidFill>
              </a:rPr>
              <a:t>This allows packets to be forwarded at Layer 2 speeds, although Layer 3 protocols are still used to determine the best path to the destination.</a:t>
            </a:r>
          </a:p>
        </p:txBody>
      </p:sp>
    </p:spTree>
    <p:extLst>
      <p:ext uri="{BB962C8B-B14F-4D97-AF65-F5344CB8AC3E}">
        <p14:creationId xmlns:p14="http://schemas.microsoft.com/office/powerpoint/2010/main" val="228395454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7">
            <a:extLst>
              <a:ext uri="{FF2B5EF4-FFF2-40B4-BE49-F238E27FC236}">
                <a16:creationId xmlns:a16="http://schemas.microsoft.com/office/drawing/2014/main" id="{F92989FB-1024-49B7-BDF1-B3CE27D486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7C56A5-7525-0EA3-8D14-15B7327A4D83}"/>
              </a:ext>
            </a:extLst>
          </p:cNvPr>
          <p:cNvSpPr>
            <a:spLocks noGrp="1"/>
          </p:cNvSpPr>
          <p:nvPr>
            <p:ph type="title"/>
          </p:nvPr>
        </p:nvSpPr>
        <p:spPr>
          <a:xfrm>
            <a:off x="581192" y="1073231"/>
            <a:ext cx="3219127" cy="4711539"/>
          </a:xfrm>
        </p:spPr>
        <p:txBody>
          <a:bodyPr anchor="ctr">
            <a:normAutofit/>
          </a:bodyPr>
          <a:lstStyle/>
          <a:p>
            <a:r>
              <a:rPr lang="en-US" dirty="0">
                <a:solidFill>
                  <a:schemeClr val="bg1">
                    <a:lumMod val="85000"/>
                    <a:lumOff val="15000"/>
                  </a:schemeClr>
                </a:solidFill>
              </a:rPr>
              <a:t>Switching at the Network Layer cont.</a:t>
            </a:r>
          </a:p>
        </p:txBody>
      </p:sp>
      <p:sp>
        <p:nvSpPr>
          <p:cNvPr id="17" name="Rectangle 9">
            <a:extLst>
              <a:ext uri="{FF2B5EF4-FFF2-40B4-BE49-F238E27FC236}">
                <a16:creationId xmlns:a16="http://schemas.microsoft.com/office/drawing/2014/main" id="{DFEE959E-BF10-4204-9556-D1707088D44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1">
            <a:extLst>
              <a:ext uri="{FF2B5EF4-FFF2-40B4-BE49-F238E27FC236}">
                <a16:creationId xmlns:a16="http://schemas.microsoft.com/office/drawing/2014/main" id="{DDD17B6A-CB37-4005-9681-A20AFCDC782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3B7BBDE9-DAED-40B0-A640-503C918D1CE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7BC7EA7B-802E-41F4-8926-C4475287AA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601200"/>
            <a:ext cx="7498616" cy="579959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C929FE22-EBD9-7478-F31A-865014C1084B}"/>
              </a:ext>
            </a:extLst>
          </p:cNvPr>
          <p:cNvSpPr>
            <a:spLocks noGrp="1"/>
          </p:cNvSpPr>
          <p:nvPr>
            <p:ph idx="1"/>
          </p:nvPr>
        </p:nvSpPr>
        <p:spPr>
          <a:xfrm>
            <a:off x="4241830" y="604757"/>
            <a:ext cx="7498615" cy="5796042"/>
          </a:xfrm>
        </p:spPr>
        <p:txBody>
          <a:bodyPr>
            <a:normAutofit/>
          </a:bodyPr>
          <a:lstStyle/>
          <a:p>
            <a:r>
              <a:rPr lang="en-US" sz="2000" dirty="0">
                <a:solidFill>
                  <a:srgbClr val="FFFFFF"/>
                </a:solidFill>
              </a:rPr>
              <a:t>Layer 3 switching provides the following advantages over Layer 3 routing:</a:t>
            </a:r>
          </a:p>
          <a:p>
            <a:pPr lvl="1"/>
            <a:r>
              <a:rPr lang="en-US" sz="1800" dirty="0">
                <a:solidFill>
                  <a:srgbClr val="FFFFFF"/>
                </a:solidFill>
              </a:rPr>
              <a:t>Hardware-based packet forwarding</a:t>
            </a:r>
          </a:p>
          <a:p>
            <a:pPr lvl="1"/>
            <a:r>
              <a:rPr lang="en-US" sz="1800" dirty="0">
                <a:solidFill>
                  <a:srgbClr val="FFFFFF"/>
                </a:solidFill>
              </a:rPr>
              <a:t>High-performance packet switching</a:t>
            </a:r>
          </a:p>
          <a:p>
            <a:pPr lvl="1"/>
            <a:r>
              <a:rPr lang="en-US" sz="1800" dirty="0">
                <a:solidFill>
                  <a:srgbClr val="FFFFFF"/>
                </a:solidFill>
              </a:rPr>
              <a:t>High-speed scalability</a:t>
            </a:r>
          </a:p>
          <a:p>
            <a:pPr lvl="1"/>
            <a:r>
              <a:rPr lang="en-US" sz="1800" dirty="0">
                <a:solidFill>
                  <a:srgbClr val="FFFFFF"/>
                </a:solidFill>
              </a:rPr>
              <a:t>Low latency</a:t>
            </a:r>
          </a:p>
          <a:p>
            <a:pPr lvl="1"/>
            <a:r>
              <a:rPr lang="en-US" sz="1800" dirty="0">
                <a:solidFill>
                  <a:srgbClr val="FFFFFF"/>
                </a:solidFill>
              </a:rPr>
              <a:t>Lower per-port cost</a:t>
            </a:r>
          </a:p>
          <a:p>
            <a:pPr lvl="1"/>
            <a:r>
              <a:rPr lang="en-US" sz="1800" dirty="0">
                <a:solidFill>
                  <a:srgbClr val="FFFFFF"/>
                </a:solidFill>
              </a:rPr>
              <a:t>Flow accounting</a:t>
            </a:r>
          </a:p>
          <a:p>
            <a:pPr lvl="1"/>
            <a:r>
              <a:rPr lang="en-US" sz="1800" dirty="0">
                <a:solidFill>
                  <a:srgbClr val="FFFFFF"/>
                </a:solidFill>
              </a:rPr>
              <a:t>Security</a:t>
            </a:r>
          </a:p>
          <a:p>
            <a:pPr lvl="1"/>
            <a:r>
              <a:rPr lang="en-US" sz="1800" dirty="0">
                <a:solidFill>
                  <a:srgbClr val="FFFFFF"/>
                </a:solidFill>
              </a:rPr>
              <a:t>Quality of Service (QoS)</a:t>
            </a:r>
          </a:p>
        </p:txBody>
      </p:sp>
    </p:spTree>
    <p:extLst>
      <p:ext uri="{BB962C8B-B14F-4D97-AF65-F5344CB8AC3E}">
        <p14:creationId xmlns:p14="http://schemas.microsoft.com/office/powerpoint/2010/main" val="591074085"/>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25739-2097-FEB9-6EFE-C1E3F643CBC3}"/>
              </a:ext>
            </a:extLst>
          </p:cNvPr>
          <p:cNvSpPr>
            <a:spLocks noGrp="1"/>
          </p:cNvSpPr>
          <p:nvPr>
            <p:ph type="title"/>
          </p:nvPr>
        </p:nvSpPr>
        <p:spPr/>
        <p:txBody>
          <a:bodyPr/>
          <a:lstStyle/>
          <a:p>
            <a:r>
              <a:rPr lang="en-US" dirty="0"/>
              <a:t>Switching at the Transport Layer</a:t>
            </a:r>
          </a:p>
        </p:txBody>
      </p:sp>
      <p:graphicFrame>
        <p:nvGraphicFramePr>
          <p:cNvPr id="5" name="Content Placeholder 2">
            <a:extLst>
              <a:ext uri="{FF2B5EF4-FFF2-40B4-BE49-F238E27FC236}">
                <a16:creationId xmlns:a16="http://schemas.microsoft.com/office/drawing/2014/main" id="{E529E564-E01F-AD6A-FBBF-E12916576560}"/>
              </a:ext>
            </a:extLst>
          </p:cNvPr>
          <p:cNvGraphicFramePr>
            <a:graphicFrameLocks noGrp="1"/>
          </p:cNvGraphicFramePr>
          <p:nvPr>
            <p:ph idx="1"/>
          </p:nvPr>
        </p:nvGraphicFramePr>
        <p:xfrm>
          <a:off x="581192" y="2340864"/>
          <a:ext cx="11029615" cy="36344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01551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BFABBCE0-E08C-4BBE-9FD2-E2B253D4D5F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 name="Title 1">
            <a:extLst>
              <a:ext uri="{FF2B5EF4-FFF2-40B4-BE49-F238E27FC236}">
                <a16:creationId xmlns:a16="http://schemas.microsoft.com/office/drawing/2014/main" id="{3EED3E98-D31F-546F-7A55-AB9C4642E38C}"/>
              </a:ext>
            </a:extLst>
          </p:cNvPr>
          <p:cNvSpPr>
            <a:spLocks noGrp="1"/>
          </p:cNvSpPr>
          <p:nvPr>
            <p:ph type="title"/>
          </p:nvPr>
        </p:nvSpPr>
        <p:spPr>
          <a:xfrm>
            <a:off x="581192" y="702156"/>
            <a:ext cx="11029616" cy="1188720"/>
          </a:xfrm>
        </p:spPr>
        <p:txBody>
          <a:bodyPr>
            <a:normAutofit/>
          </a:bodyPr>
          <a:lstStyle/>
          <a:p>
            <a:r>
              <a:rPr lang="en-US" dirty="0">
                <a:solidFill>
                  <a:schemeClr val="tx1">
                    <a:lumMod val="85000"/>
                    <a:lumOff val="15000"/>
                  </a:schemeClr>
                </a:solidFill>
              </a:rPr>
              <a:t>Multilayer Switching</a:t>
            </a:r>
          </a:p>
        </p:txBody>
      </p:sp>
      <p:sp>
        <p:nvSpPr>
          <p:cNvPr id="20" name="Rectangle 19">
            <a:extLst>
              <a:ext uri="{FF2B5EF4-FFF2-40B4-BE49-F238E27FC236}">
                <a16:creationId xmlns:a16="http://schemas.microsoft.com/office/drawing/2014/main" id="{FF426BAC-43D6-468E-B6FF-167034D5CE4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60727A"/>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FB02D80E-5995-4C54-8387-5893C2C8947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896083C8-1401-4950-AF56-E2FAFE42D65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14" name="Content Placeholder 2">
            <a:extLst>
              <a:ext uri="{FF2B5EF4-FFF2-40B4-BE49-F238E27FC236}">
                <a16:creationId xmlns:a16="http://schemas.microsoft.com/office/drawing/2014/main" id="{E011A54C-A523-2AA7-4E99-F753879D59F8}"/>
              </a:ext>
            </a:extLst>
          </p:cNvPr>
          <p:cNvGraphicFramePr>
            <a:graphicFrameLocks noGrp="1"/>
          </p:cNvGraphicFramePr>
          <p:nvPr>
            <p:ph idx="1"/>
            <p:extLst>
              <p:ext uri="{D42A27DB-BD31-4B8C-83A1-F6EECF244321}">
                <p14:modId xmlns:p14="http://schemas.microsoft.com/office/powerpoint/2010/main" val="2633066660"/>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31090154"/>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FCB6B7-5797-61CE-D5BF-7400ADAA8D76}"/>
              </a:ext>
            </a:extLst>
          </p:cNvPr>
          <p:cNvSpPr>
            <a:spLocks noGrp="1"/>
          </p:cNvSpPr>
          <p:nvPr>
            <p:ph idx="1"/>
          </p:nvPr>
        </p:nvSpPr>
        <p:spPr>
          <a:xfrm>
            <a:off x="196948" y="1890877"/>
            <a:ext cx="11816861" cy="4819412"/>
          </a:xfrm>
        </p:spPr>
        <p:txBody>
          <a:bodyPr>
            <a:normAutofit/>
          </a:bodyPr>
          <a:lstStyle/>
          <a:p>
            <a:r>
              <a:rPr lang="en-US" sz="1600" dirty="0"/>
              <a:t>LAN switches provide several advantages. These advantages include increased bandwidth to users via </a:t>
            </a:r>
            <a:r>
              <a:rPr lang="en-US" sz="1600" dirty="0" err="1"/>
              <a:t>microsegmentation</a:t>
            </a:r>
            <a:r>
              <a:rPr lang="en-US" sz="1600" dirty="0"/>
              <a:t> and supporting VLANs, which increase the number of Broadcast domains while reducing their overall size.</a:t>
            </a:r>
          </a:p>
          <a:p>
            <a:r>
              <a:rPr lang="en-US" sz="1600" dirty="0"/>
              <a:t>VLANs solve some of the scalability problems of large, flat networks by breaking down a single bridged domain into several smaller bridged domains.</a:t>
            </a:r>
          </a:p>
          <a:p>
            <a:r>
              <a:rPr lang="en-US" sz="1600" dirty="0"/>
              <a:t>However, it is important to understand that routing is instrumental in the building of scalable VLANs because it is the only way to impose hierarchy on the switched VLAN internetwork.</a:t>
            </a:r>
          </a:p>
          <a:p>
            <a:r>
              <a:rPr lang="en-US" sz="1600" dirty="0"/>
              <a:t>The advantages provided by implementing VLANs include the following:</a:t>
            </a:r>
          </a:p>
          <a:p>
            <a:pPr lvl="1"/>
            <a:r>
              <a:rPr lang="en-US" sz="1400" dirty="0"/>
              <a:t>They increase network security by logical segmentation.</a:t>
            </a:r>
          </a:p>
          <a:p>
            <a:pPr lvl="1"/>
            <a:r>
              <a:rPr lang="en-US" sz="1400" dirty="0"/>
              <a:t>They increase network flexibility and scalability.</a:t>
            </a:r>
          </a:p>
          <a:p>
            <a:pPr lvl="1"/>
            <a:r>
              <a:rPr lang="en-US" sz="1400" dirty="0"/>
              <a:t>They can be used to enhance or improve network performance.</a:t>
            </a:r>
          </a:p>
          <a:p>
            <a:pPr lvl="1"/>
            <a:r>
              <a:rPr lang="en-US" sz="1400" dirty="0"/>
              <a:t>They reduce the size of broadcast domains.</a:t>
            </a:r>
          </a:p>
          <a:p>
            <a:pPr lvl="1"/>
            <a:r>
              <a:rPr lang="en-US" sz="1400" dirty="0"/>
              <a:t>They allow for differentiation between traffic types, such as voice and data.</a:t>
            </a:r>
          </a:p>
          <a:p>
            <a:pPr lvl="1"/>
            <a:r>
              <a:rPr lang="en-US" sz="1400" dirty="0"/>
              <a:t>They aid in the ease of network administration and management.</a:t>
            </a:r>
          </a:p>
        </p:txBody>
      </p:sp>
      <p:sp>
        <p:nvSpPr>
          <p:cNvPr id="5" name="Title 4">
            <a:extLst>
              <a:ext uri="{FF2B5EF4-FFF2-40B4-BE49-F238E27FC236}">
                <a16:creationId xmlns:a16="http://schemas.microsoft.com/office/drawing/2014/main" id="{421F52F2-9027-04D1-3C14-6D0BF91A87F5}"/>
              </a:ext>
            </a:extLst>
          </p:cNvPr>
          <p:cNvSpPr>
            <a:spLocks noGrp="1"/>
          </p:cNvSpPr>
          <p:nvPr>
            <p:ph type="title"/>
          </p:nvPr>
        </p:nvSpPr>
        <p:spPr/>
        <p:txBody>
          <a:bodyPr/>
          <a:lstStyle/>
          <a:p>
            <a:r>
              <a:rPr lang="en-US" b="1" i="0" dirty="0">
                <a:solidFill>
                  <a:srgbClr val="666666"/>
                </a:solidFill>
                <a:effectLst/>
                <a:latin typeface="Helvetica Neue"/>
              </a:rPr>
              <a:t>The Benefits of VLANs</a:t>
            </a:r>
            <a:endParaRPr lang="en-US" dirty="0"/>
          </a:p>
        </p:txBody>
      </p:sp>
    </p:spTree>
    <p:extLst>
      <p:ext uri="{BB962C8B-B14F-4D97-AF65-F5344CB8AC3E}">
        <p14:creationId xmlns:p14="http://schemas.microsoft.com/office/powerpoint/2010/main" val="2716421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CEA6F-4701-2A32-983F-4EDFB737AFFA}"/>
              </a:ext>
            </a:extLst>
          </p:cNvPr>
          <p:cNvSpPr>
            <a:spLocks noGrp="1"/>
          </p:cNvSpPr>
          <p:nvPr>
            <p:ph type="title"/>
          </p:nvPr>
        </p:nvSpPr>
        <p:spPr>
          <a:xfrm>
            <a:off x="581192" y="702156"/>
            <a:ext cx="11029616" cy="630482"/>
          </a:xfrm>
        </p:spPr>
        <p:txBody>
          <a:bodyPr>
            <a:normAutofit fontScale="90000"/>
          </a:bodyPr>
          <a:lstStyle/>
          <a:p>
            <a:r>
              <a:rPr lang="en-US" dirty="0"/>
              <a:t>User and Voice </a:t>
            </a:r>
            <a:r>
              <a:rPr lang="en-US" dirty="0" err="1"/>
              <a:t>vlans</a:t>
            </a:r>
            <a:endParaRPr lang="en-US" dirty="0"/>
          </a:p>
        </p:txBody>
      </p:sp>
      <p:sp>
        <p:nvSpPr>
          <p:cNvPr id="3" name="Content Placeholder 2">
            <a:extLst>
              <a:ext uri="{FF2B5EF4-FFF2-40B4-BE49-F238E27FC236}">
                <a16:creationId xmlns:a16="http://schemas.microsoft.com/office/drawing/2014/main" id="{A21CF5C6-60CE-3D35-B461-7BDAA59DCA47}"/>
              </a:ext>
            </a:extLst>
          </p:cNvPr>
          <p:cNvSpPr>
            <a:spLocks noGrp="1"/>
          </p:cNvSpPr>
          <p:nvPr>
            <p:ph idx="1"/>
          </p:nvPr>
        </p:nvSpPr>
        <p:spPr>
          <a:xfrm>
            <a:off x="581193" y="1453554"/>
            <a:ext cx="11029615" cy="5079768"/>
          </a:xfrm>
        </p:spPr>
        <p:txBody>
          <a:bodyPr>
            <a:normAutofit/>
          </a:bodyPr>
          <a:lstStyle/>
          <a:p>
            <a:r>
              <a:rPr lang="en-US" dirty="0"/>
              <a:t>Usually, IP phones sit next to a computer on the same desk. They require the same UTP cables as computers and also use Ethernet. If we want to connect them to a switch, we have two options.</a:t>
            </a:r>
          </a:p>
          <a:p>
            <a:r>
              <a:rPr lang="en-US" dirty="0"/>
              <a:t>You could connect the computer and IP phone using two different cables</a:t>
            </a:r>
          </a:p>
          <a:p>
            <a:r>
              <a:rPr lang="en-US" dirty="0"/>
              <a:t>This will work but it has some disadvantages:</a:t>
            </a:r>
          </a:p>
          <a:p>
            <a:pPr lvl="1"/>
            <a:r>
              <a:rPr lang="en-US" dirty="0"/>
              <a:t>You need to install a new cable from the switchport to the IP phone.</a:t>
            </a:r>
          </a:p>
          <a:p>
            <a:pPr lvl="1"/>
            <a:r>
              <a:rPr lang="en-US" dirty="0"/>
              <a:t>You will lose a switchport for the IP phone.</a:t>
            </a:r>
          </a:p>
          <a:p>
            <a:r>
              <a:rPr lang="en-US" dirty="0"/>
              <a:t>To solve this, most IP phones (including Cisco) have a three port switch inside of the IP phone:</a:t>
            </a:r>
          </a:p>
          <a:p>
            <a:pPr lvl="1"/>
            <a:r>
              <a:rPr lang="en-US" dirty="0"/>
              <a:t>One port connects to the switch.</a:t>
            </a:r>
          </a:p>
          <a:p>
            <a:pPr lvl="1"/>
            <a:r>
              <a:rPr lang="en-US" dirty="0"/>
              <a:t>One port connects to the computer.</a:t>
            </a:r>
          </a:p>
          <a:p>
            <a:pPr lvl="1"/>
            <a:r>
              <a:rPr lang="en-US" dirty="0"/>
              <a:t>One (internal) port connects to the phone.</a:t>
            </a:r>
          </a:p>
          <a:p>
            <a:r>
              <a:rPr lang="en-US" dirty="0"/>
              <a:t>This allows us to connect the IP phone and computer</a:t>
            </a:r>
          </a:p>
          <a:p>
            <a:r>
              <a:rPr lang="en-US" b="0" i="0" dirty="0">
                <a:solidFill>
                  <a:srgbClr val="000000"/>
                </a:solidFill>
                <a:effectLst/>
                <a:latin typeface="Open Sans" panose="020B0606030504020204" pitchFamily="34" charset="0"/>
              </a:rPr>
              <a:t>You probably want to separate the data from the computer and IP phone. This is where user and voice VLANs come into play. Each VLAN will have its own network. </a:t>
            </a:r>
          </a:p>
          <a:p>
            <a:r>
              <a:rPr lang="en-US" b="0" i="0" dirty="0">
                <a:solidFill>
                  <a:srgbClr val="000000"/>
                </a:solidFill>
                <a:effectLst/>
                <a:latin typeface="Open Sans" panose="020B0606030504020204" pitchFamily="34" charset="0"/>
              </a:rPr>
              <a:t>The computer will be in a </a:t>
            </a:r>
            <a:r>
              <a:rPr lang="en-US" b="1" dirty="0">
                <a:solidFill>
                  <a:srgbClr val="000000"/>
                </a:solidFill>
                <a:latin typeface="Open Sans" panose="020B0606030504020204" pitchFamily="34" charset="0"/>
              </a:rPr>
              <a:t>user</a:t>
            </a:r>
            <a:r>
              <a:rPr lang="en-US" b="1" i="0" dirty="0">
                <a:solidFill>
                  <a:srgbClr val="000000"/>
                </a:solidFill>
                <a:effectLst/>
                <a:latin typeface="Open Sans" panose="020B0606030504020204" pitchFamily="34" charset="0"/>
              </a:rPr>
              <a:t> VLAN</a:t>
            </a:r>
            <a:r>
              <a:rPr lang="en-US" b="0" i="0" dirty="0">
                <a:solidFill>
                  <a:srgbClr val="000000"/>
                </a:solidFill>
                <a:effectLst/>
                <a:latin typeface="Open Sans" panose="020B0606030504020204" pitchFamily="34" charset="0"/>
              </a:rPr>
              <a:t>, the IP phone will be in the </a:t>
            </a:r>
            <a:r>
              <a:rPr lang="en-US" b="1" i="0" dirty="0">
                <a:solidFill>
                  <a:srgbClr val="000000"/>
                </a:solidFill>
                <a:effectLst/>
                <a:latin typeface="Open Sans" panose="020B0606030504020204" pitchFamily="34" charset="0"/>
              </a:rPr>
              <a:t>voice VLAN </a:t>
            </a:r>
            <a:endParaRPr lang="en-US" dirty="0"/>
          </a:p>
        </p:txBody>
      </p:sp>
    </p:spTree>
    <p:extLst>
      <p:ext uri="{BB962C8B-B14F-4D97-AF65-F5344CB8AC3E}">
        <p14:creationId xmlns:p14="http://schemas.microsoft.com/office/powerpoint/2010/main" val="3569897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C946306D-5ADD-463A-949A-DEEBA39D70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473A035-1F9A-4381-AC96-683CD2DF5DE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5422"/>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CF4ED641-0671-4D88-92E6-026A8C9F1A4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4341"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7A02EF2F-E7B1-40FC-885B-C4D89902B6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descr="3D black question marks with one yellow question mark">
            <a:extLst>
              <a:ext uri="{FF2B5EF4-FFF2-40B4-BE49-F238E27FC236}">
                <a16:creationId xmlns:a16="http://schemas.microsoft.com/office/drawing/2014/main" id="{FD79C2B9-EB81-9843-04D2-F8B09E970F71}"/>
              </a:ext>
            </a:extLst>
          </p:cNvPr>
          <p:cNvPicPr>
            <a:picLocks noChangeAspect="1"/>
          </p:cNvPicPr>
          <p:nvPr/>
        </p:nvPicPr>
        <p:blipFill rotWithShape="1">
          <a:blip r:embed="rId2"/>
          <a:srcRect t="4604" r="-1" b="9088"/>
          <a:stretch/>
        </p:blipFill>
        <p:spPr>
          <a:xfrm>
            <a:off x="446532" y="599725"/>
            <a:ext cx="11292143" cy="3557252"/>
          </a:xfrm>
          <a:prstGeom prst="rect">
            <a:avLst/>
          </a:prstGeom>
        </p:spPr>
      </p:pic>
      <p:sp>
        <p:nvSpPr>
          <p:cNvPr id="26" name="Rectangle 25">
            <a:extLst>
              <a:ext uri="{FF2B5EF4-FFF2-40B4-BE49-F238E27FC236}">
                <a16:creationId xmlns:a16="http://schemas.microsoft.com/office/drawing/2014/main" id="{9180D5DB-9658-40A6-A418-7C69982226F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B850975-BDF2-4414-48EF-13EF78031B36}"/>
              </a:ext>
            </a:extLst>
          </p:cNvPr>
          <p:cNvSpPr>
            <a:spLocks noGrp="1"/>
          </p:cNvSpPr>
          <p:nvPr>
            <p:ph type="title"/>
          </p:nvPr>
        </p:nvSpPr>
        <p:spPr>
          <a:xfrm>
            <a:off x="627120" y="4319752"/>
            <a:ext cx="10947620" cy="1155959"/>
          </a:xfrm>
        </p:spPr>
        <p:txBody>
          <a:bodyPr vert="horz" lIns="91440" tIns="45720" rIns="91440" bIns="45720" rtlCol="0" anchor="b">
            <a:normAutofit/>
          </a:bodyPr>
          <a:lstStyle/>
          <a:p>
            <a:r>
              <a:rPr lang="en-US" sz="3600">
                <a:solidFill>
                  <a:srgbClr val="FFFFFF"/>
                </a:solidFill>
              </a:rPr>
              <a:t>questions</a:t>
            </a:r>
          </a:p>
        </p:txBody>
      </p:sp>
    </p:spTree>
    <p:extLst>
      <p:ext uri="{BB962C8B-B14F-4D97-AF65-F5344CB8AC3E}">
        <p14:creationId xmlns:p14="http://schemas.microsoft.com/office/powerpoint/2010/main" val="1551198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CB28003-09D7-F05E-E499-1536D25432D6}"/>
              </a:ext>
            </a:extLst>
          </p:cNvPr>
          <p:cNvSpPr>
            <a:spLocks noGrp="1"/>
          </p:cNvSpPr>
          <p:nvPr>
            <p:ph type="title"/>
          </p:nvPr>
        </p:nvSpPr>
        <p:spPr>
          <a:xfrm>
            <a:off x="771148" y="1037967"/>
            <a:ext cx="3054091" cy="4709131"/>
          </a:xfrm>
        </p:spPr>
        <p:txBody>
          <a:bodyPr anchor="ctr">
            <a:normAutofit/>
          </a:bodyPr>
          <a:lstStyle/>
          <a:p>
            <a:r>
              <a:rPr lang="en-US" sz="3100">
                <a:solidFill>
                  <a:srgbClr val="FFFEFF"/>
                </a:solidFill>
              </a:rPr>
              <a:t>Configuration modes</a:t>
            </a:r>
          </a:p>
        </p:txBody>
      </p:sp>
      <p:sp>
        <p:nvSpPr>
          <p:cNvPr id="3" name="Content Placeholder 2">
            <a:extLst>
              <a:ext uri="{FF2B5EF4-FFF2-40B4-BE49-F238E27FC236}">
                <a16:creationId xmlns:a16="http://schemas.microsoft.com/office/drawing/2014/main" id="{35226736-455A-3D1D-09DB-A8E6B870764D}"/>
              </a:ext>
            </a:extLst>
          </p:cNvPr>
          <p:cNvSpPr>
            <a:spLocks noGrp="1"/>
          </p:cNvSpPr>
          <p:nvPr>
            <p:ph idx="1"/>
          </p:nvPr>
        </p:nvSpPr>
        <p:spPr>
          <a:xfrm>
            <a:off x="4534935" y="1037968"/>
            <a:ext cx="6725899" cy="4820832"/>
          </a:xfrm>
        </p:spPr>
        <p:txBody>
          <a:bodyPr>
            <a:normAutofit/>
          </a:bodyPr>
          <a:lstStyle/>
          <a:p>
            <a:r>
              <a:rPr lang="en-US"/>
              <a:t>There are mainly 5 modes in the switch:</a:t>
            </a:r>
          </a:p>
          <a:p>
            <a:pPr lvl="1"/>
            <a:r>
              <a:rPr lang="en-US" i="0">
                <a:effectLst/>
              </a:rPr>
              <a:t>User execution mode</a:t>
            </a:r>
          </a:p>
          <a:p>
            <a:pPr lvl="1"/>
            <a:r>
              <a:rPr lang="en-US" i="0">
                <a:effectLst/>
              </a:rPr>
              <a:t>Privileged mode </a:t>
            </a:r>
            <a:endParaRPr lang="en-US"/>
          </a:p>
          <a:p>
            <a:pPr lvl="1"/>
            <a:r>
              <a:rPr lang="en-US" i="0">
                <a:effectLst/>
              </a:rPr>
              <a:t>Global configuration mode</a:t>
            </a:r>
          </a:p>
          <a:p>
            <a:pPr lvl="1"/>
            <a:r>
              <a:rPr lang="en-US" i="0">
                <a:effectLst/>
              </a:rPr>
              <a:t>Interface configuration mode</a:t>
            </a:r>
          </a:p>
          <a:p>
            <a:pPr lvl="1"/>
            <a:r>
              <a:rPr lang="en-US" i="0">
                <a:effectLst/>
              </a:rPr>
              <a:t>ROMMON mode </a:t>
            </a:r>
            <a:endParaRPr lang="en-US"/>
          </a:p>
          <a:p>
            <a:endParaRPr lang="en-US"/>
          </a:p>
        </p:txBody>
      </p:sp>
    </p:spTree>
    <p:extLst>
      <p:ext uri="{BB962C8B-B14F-4D97-AF65-F5344CB8AC3E}">
        <p14:creationId xmlns:p14="http://schemas.microsoft.com/office/powerpoint/2010/main" val="19073377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F77C0-0214-4749-33BE-689A5D4792B1}"/>
              </a:ext>
            </a:extLst>
          </p:cNvPr>
          <p:cNvSpPr>
            <a:spLocks noGrp="1"/>
          </p:cNvSpPr>
          <p:nvPr>
            <p:ph type="title"/>
          </p:nvPr>
        </p:nvSpPr>
        <p:spPr>
          <a:xfrm>
            <a:off x="581192" y="613101"/>
            <a:ext cx="11029616" cy="919171"/>
          </a:xfrm>
        </p:spPr>
        <p:txBody>
          <a:bodyPr/>
          <a:lstStyle/>
          <a:p>
            <a:r>
              <a:rPr lang="en-US" dirty="0"/>
              <a:t>User Execution mode</a:t>
            </a:r>
          </a:p>
        </p:txBody>
      </p:sp>
      <p:sp>
        <p:nvSpPr>
          <p:cNvPr id="3" name="Content Placeholder 2">
            <a:extLst>
              <a:ext uri="{FF2B5EF4-FFF2-40B4-BE49-F238E27FC236}">
                <a16:creationId xmlns:a16="http://schemas.microsoft.com/office/drawing/2014/main" id="{855E3F09-BD3C-95EB-BD3D-F1976430A6D2}"/>
              </a:ext>
            </a:extLst>
          </p:cNvPr>
          <p:cNvSpPr>
            <a:spLocks noGrp="1"/>
          </p:cNvSpPr>
          <p:nvPr>
            <p:ph idx="1"/>
          </p:nvPr>
        </p:nvSpPr>
        <p:spPr>
          <a:xfrm>
            <a:off x="581193" y="1621327"/>
            <a:ext cx="11029615" cy="919171"/>
          </a:xfrm>
        </p:spPr>
        <p:txBody>
          <a:bodyPr/>
          <a:lstStyle/>
          <a:p>
            <a:r>
              <a:rPr lang="en-US" dirty="0"/>
              <a:t>As soon as the interface up message appears and press enter, the router&gt; prompt will pop up. This is called user execution mode. This mode is limited to some monitoring commands. </a:t>
            </a:r>
          </a:p>
        </p:txBody>
      </p:sp>
      <p:sp>
        <p:nvSpPr>
          <p:cNvPr id="4" name="Title 1">
            <a:extLst>
              <a:ext uri="{FF2B5EF4-FFF2-40B4-BE49-F238E27FC236}">
                <a16:creationId xmlns:a16="http://schemas.microsoft.com/office/drawing/2014/main" id="{5E041DA1-506F-8BAE-F27F-5FDC8ECAFC94}"/>
              </a:ext>
            </a:extLst>
          </p:cNvPr>
          <p:cNvSpPr txBox="1">
            <a:spLocks/>
          </p:cNvSpPr>
          <p:nvPr/>
        </p:nvSpPr>
        <p:spPr>
          <a:xfrm>
            <a:off x="581192" y="2629553"/>
            <a:ext cx="11029616" cy="765313"/>
          </a:xfrm>
          <a:prstGeom prst="rect">
            <a:avLst/>
          </a:prstGeom>
        </p:spPr>
        <p:txBody>
          <a:bodyPr vert="horz" lIns="91440" tIns="45720" rIns="91440" bIns="45720" rtlCol="0" anchor="b">
            <a:normAutofit/>
          </a:bodyPr>
          <a:lstStyle>
            <a:lvl1pPr algn="l" defTabSz="457200" rtl="0" eaLnBrk="1" latinLnBrk="0" hangingPunct="1">
              <a:lnSpc>
                <a:spcPct val="90000"/>
              </a:lnSpc>
              <a:spcBef>
                <a:spcPct val="0"/>
              </a:spcBef>
              <a:buNone/>
              <a:defRPr sz="44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Privileged mode</a:t>
            </a:r>
          </a:p>
        </p:txBody>
      </p:sp>
      <p:sp>
        <p:nvSpPr>
          <p:cNvPr id="5" name="Content Placeholder 2">
            <a:extLst>
              <a:ext uri="{FF2B5EF4-FFF2-40B4-BE49-F238E27FC236}">
                <a16:creationId xmlns:a16="http://schemas.microsoft.com/office/drawing/2014/main" id="{B3277105-BEC6-C1BD-41E7-C0C59556D28C}"/>
              </a:ext>
            </a:extLst>
          </p:cNvPr>
          <p:cNvSpPr txBox="1">
            <a:spLocks/>
          </p:cNvSpPr>
          <p:nvPr/>
        </p:nvSpPr>
        <p:spPr>
          <a:xfrm>
            <a:off x="581193" y="3459669"/>
            <a:ext cx="11029615" cy="877957"/>
          </a:xfrm>
          <a:prstGeom prst="rect">
            <a:avLst/>
          </a:prstGeom>
        </p:spPr>
        <p:txBody>
          <a:bodyPr vert="horz" lIns="91440" tIns="45720" rIns="91440" bIns="45720" rtlCol="0" anchor="ctr">
            <a:normAutofit/>
          </a:bodyPr>
          <a:lst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As we type enable to user mode, we enter into Privileged mode where we can view and change the configuration of the router. Different commands like show running-configuration, show IP interface brief, </a:t>
            </a:r>
            <a:r>
              <a:rPr lang="en-US" dirty="0" err="1"/>
              <a:t>etc</a:t>
            </a:r>
            <a:r>
              <a:rPr lang="en-US" dirty="0"/>
              <a:t> can run on this mode which is used for troubleshooting purposes. </a:t>
            </a:r>
          </a:p>
        </p:txBody>
      </p:sp>
      <p:sp>
        <p:nvSpPr>
          <p:cNvPr id="6" name="Title 1">
            <a:extLst>
              <a:ext uri="{FF2B5EF4-FFF2-40B4-BE49-F238E27FC236}">
                <a16:creationId xmlns:a16="http://schemas.microsoft.com/office/drawing/2014/main" id="{5B41012B-9E62-D268-EB30-1C8C3BF3B8C3}"/>
              </a:ext>
            </a:extLst>
          </p:cNvPr>
          <p:cNvSpPr txBox="1">
            <a:spLocks/>
          </p:cNvSpPr>
          <p:nvPr/>
        </p:nvSpPr>
        <p:spPr>
          <a:xfrm>
            <a:off x="581192" y="4402429"/>
            <a:ext cx="11029616" cy="782087"/>
          </a:xfrm>
          <a:prstGeom prst="rect">
            <a:avLst/>
          </a:prstGeom>
        </p:spPr>
        <p:txBody>
          <a:bodyPr vert="horz" lIns="91440" tIns="45720" rIns="91440" bIns="45720" rtlCol="0" anchor="b">
            <a:normAutofit/>
          </a:bodyPr>
          <a:lstStyle>
            <a:lvl1pPr algn="l" defTabSz="457200" rtl="0" eaLnBrk="1" latinLnBrk="0" hangingPunct="1">
              <a:lnSpc>
                <a:spcPct val="90000"/>
              </a:lnSpc>
              <a:spcBef>
                <a:spcPct val="0"/>
              </a:spcBef>
              <a:buNone/>
              <a:defRPr sz="44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Global configuration mode</a:t>
            </a:r>
          </a:p>
        </p:txBody>
      </p:sp>
      <p:sp>
        <p:nvSpPr>
          <p:cNvPr id="7" name="Content Placeholder 2">
            <a:extLst>
              <a:ext uri="{FF2B5EF4-FFF2-40B4-BE49-F238E27FC236}">
                <a16:creationId xmlns:a16="http://schemas.microsoft.com/office/drawing/2014/main" id="{F5F38060-6BCE-9EB0-4306-1282A5CAB380}"/>
              </a:ext>
            </a:extLst>
          </p:cNvPr>
          <p:cNvSpPr txBox="1">
            <a:spLocks/>
          </p:cNvSpPr>
          <p:nvPr/>
        </p:nvSpPr>
        <p:spPr>
          <a:xfrm>
            <a:off x="581192" y="5246612"/>
            <a:ext cx="11029615" cy="1088136"/>
          </a:xfrm>
          <a:prstGeom prst="rect">
            <a:avLst/>
          </a:prstGeom>
        </p:spPr>
        <p:txBody>
          <a:bodyPr vert="horz" lIns="91440" tIns="45720" rIns="91440" bIns="45720" rtlCol="0" anchor="ctr">
            <a:normAutofit/>
          </a:bodyPr>
          <a:lst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t>As we type configure terminal to the user mode, we will enter into the global configuration mode. Commands entered in these modes are called global commands and they affect the running configuration of the router. In this mode, a different configuration like making a local database on the router by providing username and password can set enable and secret password, etc. </a:t>
            </a:r>
            <a:endParaRPr lang="en-US" dirty="0"/>
          </a:p>
        </p:txBody>
      </p:sp>
    </p:spTree>
    <p:extLst>
      <p:ext uri="{BB962C8B-B14F-4D97-AF65-F5344CB8AC3E}">
        <p14:creationId xmlns:p14="http://schemas.microsoft.com/office/powerpoint/2010/main" val="5978163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2EDC2-A5FB-FA83-CD4C-BBDF10375D30}"/>
              </a:ext>
            </a:extLst>
          </p:cNvPr>
          <p:cNvSpPr>
            <a:spLocks noGrp="1"/>
          </p:cNvSpPr>
          <p:nvPr>
            <p:ph type="title"/>
          </p:nvPr>
        </p:nvSpPr>
        <p:spPr>
          <a:xfrm>
            <a:off x="581192" y="702156"/>
            <a:ext cx="11029616" cy="742331"/>
          </a:xfrm>
        </p:spPr>
        <p:txBody>
          <a:bodyPr/>
          <a:lstStyle/>
          <a:p>
            <a:r>
              <a:rPr lang="en-US" dirty="0"/>
              <a:t>Interface Configuration mode</a:t>
            </a:r>
          </a:p>
        </p:txBody>
      </p:sp>
      <p:sp>
        <p:nvSpPr>
          <p:cNvPr id="3" name="Content Placeholder 2">
            <a:extLst>
              <a:ext uri="{FF2B5EF4-FFF2-40B4-BE49-F238E27FC236}">
                <a16:creationId xmlns:a16="http://schemas.microsoft.com/office/drawing/2014/main" id="{34C1BEAA-8A3A-6027-E856-2D009F587482}"/>
              </a:ext>
            </a:extLst>
          </p:cNvPr>
          <p:cNvSpPr>
            <a:spLocks noGrp="1"/>
          </p:cNvSpPr>
          <p:nvPr>
            <p:ph idx="1"/>
          </p:nvPr>
        </p:nvSpPr>
        <p:spPr>
          <a:xfrm>
            <a:off x="581192" y="1598533"/>
            <a:ext cx="11029615" cy="680632"/>
          </a:xfrm>
        </p:spPr>
        <p:txBody>
          <a:bodyPr/>
          <a:lstStyle/>
          <a:p>
            <a:r>
              <a:rPr lang="en-US" dirty="0"/>
              <a:t>In this mode, only the configuration of interfaces is done. Assigning an IP address to an interface, bringing up the interface are the common tasks done in this mode. </a:t>
            </a:r>
          </a:p>
        </p:txBody>
      </p:sp>
      <p:sp>
        <p:nvSpPr>
          <p:cNvPr id="4" name="Title 1">
            <a:extLst>
              <a:ext uri="{FF2B5EF4-FFF2-40B4-BE49-F238E27FC236}">
                <a16:creationId xmlns:a16="http://schemas.microsoft.com/office/drawing/2014/main" id="{6358D34B-7E34-44C7-0808-50E772B861E1}"/>
              </a:ext>
            </a:extLst>
          </p:cNvPr>
          <p:cNvSpPr txBox="1">
            <a:spLocks/>
          </p:cNvSpPr>
          <p:nvPr/>
        </p:nvSpPr>
        <p:spPr>
          <a:xfrm>
            <a:off x="581191" y="2433211"/>
            <a:ext cx="11029616" cy="742331"/>
          </a:xfrm>
          <a:prstGeom prst="rect">
            <a:avLst/>
          </a:prstGeom>
        </p:spPr>
        <p:txBody>
          <a:bodyPr vert="horz" lIns="91440" tIns="45720" rIns="91440" bIns="45720" rtlCol="0" anchor="b">
            <a:normAutofit/>
          </a:bodyPr>
          <a:lstStyle>
            <a:lvl1pPr algn="l" defTabSz="457200" rtl="0" eaLnBrk="1" latinLnBrk="0" hangingPunct="1">
              <a:lnSpc>
                <a:spcPct val="90000"/>
              </a:lnSpc>
              <a:spcBef>
                <a:spcPct val="0"/>
              </a:spcBef>
              <a:buNone/>
              <a:defRPr sz="44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Rommon</a:t>
            </a:r>
            <a:r>
              <a:rPr lang="en-US" dirty="0"/>
              <a:t> mode</a:t>
            </a:r>
          </a:p>
        </p:txBody>
      </p:sp>
      <p:sp>
        <p:nvSpPr>
          <p:cNvPr id="5" name="Content Placeholder 2">
            <a:extLst>
              <a:ext uri="{FF2B5EF4-FFF2-40B4-BE49-F238E27FC236}">
                <a16:creationId xmlns:a16="http://schemas.microsoft.com/office/drawing/2014/main" id="{1A20788B-77F8-BD59-FC07-D16B7AE8BD00}"/>
              </a:ext>
            </a:extLst>
          </p:cNvPr>
          <p:cNvSpPr txBox="1">
            <a:spLocks/>
          </p:cNvSpPr>
          <p:nvPr/>
        </p:nvSpPr>
        <p:spPr>
          <a:xfrm>
            <a:off x="581191" y="3175542"/>
            <a:ext cx="11029615" cy="905919"/>
          </a:xfrm>
          <a:prstGeom prst="rect">
            <a:avLst/>
          </a:prstGeom>
        </p:spPr>
        <p:txBody>
          <a:bodyPr vert="horz" lIns="91440" tIns="45720" rIns="91440" bIns="45720" rtlCol="0" anchor="ctr">
            <a:normAutofit/>
          </a:bodyPr>
          <a:lst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a:t>We can enter this mode when we interrupt the boot process of the router. Generally, we enter in this mode while the password recovery process or Backing up of IOS on devices like TFTP server. It is like the BIOS mode of a PC. </a:t>
            </a:r>
            <a:endParaRPr lang="en-US" dirty="0"/>
          </a:p>
        </p:txBody>
      </p:sp>
    </p:spTree>
    <p:extLst>
      <p:ext uri="{BB962C8B-B14F-4D97-AF65-F5344CB8AC3E}">
        <p14:creationId xmlns:p14="http://schemas.microsoft.com/office/powerpoint/2010/main" val="167554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CED7894-4F62-4A6C-8DB5-DB5BE08E9C0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99DCE1E-F77E-DA4E-5B7F-9CCEE71C64DD}"/>
              </a:ext>
            </a:extLst>
          </p:cNvPr>
          <p:cNvSpPr>
            <a:spLocks noGrp="1"/>
          </p:cNvSpPr>
          <p:nvPr>
            <p:ph type="title"/>
          </p:nvPr>
        </p:nvSpPr>
        <p:spPr>
          <a:xfrm>
            <a:off x="609906" y="702156"/>
            <a:ext cx="3568661" cy="1188720"/>
          </a:xfrm>
        </p:spPr>
        <p:txBody>
          <a:bodyPr>
            <a:normAutofit/>
          </a:bodyPr>
          <a:lstStyle/>
          <a:p>
            <a:r>
              <a:rPr lang="en-US" sz="3700" dirty="0"/>
              <a:t>What is a switch?</a:t>
            </a:r>
          </a:p>
        </p:txBody>
      </p:sp>
      <p:sp>
        <p:nvSpPr>
          <p:cNvPr id="11" name="Rectangle 10">
            <a:extLst>
              <a:ext uri="{FF2B5EF4-FFF2-40B4-BE49-F238E27FC236}">
                <a16:creationId xmlns:a16="http://schemas.microsoft.com/office/drawing/2014/main" id="{E536F3B4-50F6-4C52-8F76-4EB1214719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F988836C-CE1F-BA4E-B6E5-C157FFFE59D7}"/>
              </a:ext>
            </a:extLst>
          </p:cNvPr>
          <p:cNvSpPr>
            <a:spLocks noGrp="1"/>
          </p:cNvSpPr>
          <p:nvPr>
            <p:ph idx="1"/>
          </p:nvPr>
        </p:nvSpPr>
        <p:spPr>
          <a:xfrm>
            <a:off x="609906" y="2340864"/>
            <a:ext cx="3568661" cy="3634486"/>
          </a:xfrm>
        </p:spPr>
        <p:txBody>
          <a:bodyPr>
            <a:normAutofit/>
          </a:bodyPr>
          <a:lstStyle/>
          <a:p>
            <a:r>
              <a:rPr lang="en-US" sz="2400" dirty="0"/>
              <a:t>A switch is a device that forwards incoming data from any of multiple input ports to a specific output port that will take the data toward its destination.</a:t>
            </a:r>
          </a:p>
        </p:txBody>
      </p:sp>
      <p:pic>
        <p:nvPicPr>
          <p:cNvPr id="5" name="Picture 4" descr="Close-up of a server network panel with lights and cables">
            <a:extLst>
              <a:ext uri="{FF2B5EF4-FFF2-40B4-BE49-F238E27FC236}">
                <a16:creationId xmlns:a16="http://schemas.microsoft.com/office/drawing/2014/main" id="{3DD04C6F-61B4-5314-E479-F4CEC55B9A1B}"/>
              </a:ext>
            </a:extLst>
          </p:cNvPr>
          <p:cNvPicPr>
            <a:picLocks noChangeAspect="1"/>
          </p:cNvPicPr>
          <p:nvPr/>
        </p:nvPicPr>
        <p:blipFill rotWithShape="1">
          <a:blip r:embed="rId2"/>
          <a:srcRect r="26633" b="-1"/>
          <a:stretch/>
        </p:blipFill>
        <p:spPr>
          <a:xfrm>
            <a:off x="4654295" y="10"/>
            <a:ext cx="7537705" cy="6857990"/>
          </a:xfrm>
          <a:prstGeom prst="rect">
            <a:avLst/>
          </a:prstGeom>
        </p:spPr>
      </p:pic>
    </p:spTree>
    <p:extLst>
      <p:ext uri="{BB962C8B-B14F-4D97-AF65-F5344CB8AC3E}">
        <p14:creationId xmlns:p14="http://schemas.microsoft.com/office/powerpoint/2010/main" val="24635325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373F125-DEF3-41D6-9918-AB21A2ACC3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E9F226-EB6E-48C9-ADDA-636DE4BF4EB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581" y="485678"/>
            <a:ext cx="4174743" cy="5888772"/>
          </a:xfrm>
          <a:prstGeom prst="rect">
            <a:avLst/>
          </a:prstGeom>
          <a:solidFill>
            <a:srgbClr val="4653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E47C81-3D1F-EAFE-E746-36ED8C22ADFA}"/>
              </a:ext>
            </a:extLst>
          </p:cNvPr>
          <p:cNvSpPr>
            <a:spLocks noGrp="1"/>
          </p:cNvSpPr>
          <p:nvPr>
            <p:ph type="title"/>
          </p:nvPr>
        </p:nvSpPr>
        <p:spPr>
          <a:xfrm>
            <a:off x="959157" y="1113764"/>
            <a:ext cx="3269749" cy="4624327"/>
          </a:xfrm>
        </p:spPr>
        <p:txBody>
          <a:bodyPr anchor="ctr">
            <a:normAutofit/>
          </a:bodyPr>
          <a:lstStyle/>
          <a:p>
            <a:r>
              <a:rPr lang="en-US">
                <a:solidFill>
                  <a:srgbClr val="FFFFFF"/>
                </a:solidFill>
              </a:rPr>
              <a:t>Different Types of Switch Ports</a:t>
            </a:r>
          </a:p>
        </p:txBody>
      </p:sp>
      <p:sp>
        <p:nvSpPr>
          <p:cNvPr id="3" name="Content Placeholder 2">
            <a:extLst>
              <a:ext uri="{FF2B5EF4-FFF2-40B4-BE49-F238E27FC236}">
                <a16:creationId xmlns:a16="http://schemas.microsoft.com/office/drawing/2014/main" id="{73C6D5B3-DC59-4672-CEFB-7D155087D39E}"/>
              </a:ext>
            </a:extLst>
          </p:cNvPr>
          <p:cNvSpPr>
            <a:spLocks noGrp="1"/>
          </p:cNvSpPr>
          <p:nvPr>
            <p:ph idx="1"/>
          </p:nvPr>
        </p:nvSpPr>
        <p:spPr>
          <a:xfrm>
            <a:off x="5155905" y="1113764"/>
            <a:ext cx="6108179" cy="4624327"/>
          </a:xfrm>
        </p:spPr>
        <p:txBody>
          <a:bodyPr anchor="ctr">
            <a:normAutofit fontScale="92500" lnSpcReduction="10000"/>
          </a:bodyPr>
          <a:lstStyle/>
          <a:p>
            <a:pPr>
              <a:lnSpc>
                <a:spcPct val="110000"/>
              </a:lnSpc>
            </a:pPr>
            <a:r>
              <a:rPr lang="en-US">
                <a:cs typeface="Times New Roman" panose="02020603050405020304" pitchFamily="18" charset="0"/>
              </a:rPr>
              <a:t>Network devices connect to a switch through its switch ports. </a:t>
            </a:r>
          </a:p>
          <a:p>
            <a:pPr>
              <a:lnSpc>
                <a:spcPct val="110000"/>
              </a:lnSpc>
            </a:pPr>
            <a:r>
              <a:rPr lang="en-US">
                <a:cs typeface="Times New Roman" panose="02020603050405020304" pitchFamily="18" charset="0"/>
              </a:rPr>
              <a:t>Switch Ports which are physical opening where data cables are plugged in to connect the devices. </a:t>
            </a:r>
          </a:p>
          <a:p>
            <a:pPr>
              <a:lnSpc>
                <a:spcPct val="110000"/>
              </a:lnSpc>
            </a:pPr>
            <a:r>
              <a:rPr lang="en-US">
                <a:cs typeface="Times New Roman" panose="02020603050405020304" pitchFamily="18" charset="0"/>
              </a:rPr>
              <a:t>Switch port type should be configured according to the requirement considering the factors like network architecture, speed and functionality.</a:t>
            </a:r>
          </a:p>
          <a:p>
            <a:pPr>
              <a:lnSpc>
                <a:spcPct val="110000"/>
              </a:lnSpc>
            </a:pPr>
            <a:r>
              <a:rPr lang="en-US">
                <a:cs typeface="Times New Roman" panose="02020603050405020304" pitchFamily="18" charset="0"/>
              </a:rPr>
              <a:t>Switch ports can be classified in following types based on network architecture :</a:t>
            </a:r>
          </a:p>
          <a:p>
            <a:pPr lvl="1">
              <a:lnSpc>
                <a:spcPct val="110000"/>
              </a:lnSpc>
            </a:pPr>
            <a:r>
              <a:rPr lang="en-US" sz="1500" i="0">
                <a:effectLst/>
                <a:cs typeface="Times New Roman" panose="02020603050405020304" pitchFamily="18" charset="0"/>
              </a:rPr>
              <a:t>Access Port</a:t>
            </a:r>
          </a:p>
          <a:p>
            <a:pPr lvl="1">
              <a:lnSpc>
                <a:spcPct val="110000"/>
              </a:lnSpc>
            </a:pPr>
            <a:r>
              <a:rPr lang="en-US" sz="1500" i="0">
                <a:effectLst/>
                <a:cs typeface="Times New Roman" panose="02020603050405020304" pitchFamily="18" charset="0"/>
              </a:rPr>
              <a:t>Trunk Port</a:t>
            </a:r>
            <a:endParaRPr lang="en-US" sz="1500">
              <a:cs typeface="Times New Roman" panose="02020603050405020304" pitchFamily="18" charset="0"/>
            </a:endParaRPr>
          </a:p>
          <a:p>
            <a:pPr lvl="1">
              <a:lnSpc>
                <a:spcPct val="110000"/>
              </a:lnSpc>
            </a:pPr>
            <a:r>
              <a:rPr lang="en-US" sz="1500" i="0">
                <a:effectLst/>
                <a:cs typeface="Times New Roman" panose="02020603050405020304" pitchFamily="18" charset="0"/>
              </a:rPr>
              <a:t> Hybrid Port</a:t>
            </a:r>
            <a:endParaRPr lang="en-US" sz="1500">
              <a:cs typeface="Times New Roman" panose="02020603050405020304" pitchFamily="18" charset="0"/>
            </a:endParaRPr>
          </a:p>
          <a:p>
            <a:pPr>
              <a:lnSpc>
                <a:spcPct val="110000"/>
              </a:lnSpc>
            </a:pPr>
            <a:r>
              <a:rPr lang="en-US">
                <a:cs typeface="Times New Roman" panose="02020603050405020304" pitchFamily="18" charset="0"/>
              </a:rPr>
              <a:t>Switch ports can be classified in following types based on the functionality :</a:t>
            </a:r>
          </a:p>
          <a:p>
            <a:pPr lvl="1">
              <a:lnSpc>
                <a:spcPct val="110000"/>
              </a:lnSpc>
            </a:pPr>
            <a:r>
              <a:rPr lang="en-US" sz="1500" i="0">
                <a:effectLst/>
                <a:cs typeface="Times New Roman" panose="02020603050405020304" pitchFamily="18" charset="0"/>
              </a:rPr>
              <a:t>Combo Port :</a:t>
            </a:r>
          </a:p>
          <a:p>
            <a:pPr lvl="1">
              <a:lnSpc>
                <a:spcPct val="110000"/>
              </a:lnSpc>
            </a:pPr>
            <a:r>
              <a:rPr lang="en-US" sz="1500" i="0">
                <a:effectLst/>
                <a:cs typeface="Times New Roman" panose="02020603050405020304" pitchFamily="18" charset="0"/>
              </a:rPr>
              <a:t>Stack Port :</a:t>
            </a:r>
            <a:endParaRPr lang="en-US" sz="1500">
              <a:cs typeface="Times New Roman" panose="02020603050405020304" pitchFamily="18" charset="0"/>
            </a:endParaRPr>
          </a:p>
          <a:p>
            <a:pPr lvl="1">
              <a:lnSpc>
                <a:spcPct val="110000"/>
              </a:lnSpc>
            </a:pPr>
            <a:r>
              <a:rPr lang="en-US" sz="1500" i="0">
                <a:effectLst/>
                <a:cs typeface="Times New Roman" panose="02020603050405020304" pitchFamily="18" charset="0"/>
              </a:rPr>
              <a:t> PoE (Power over Ethernet) Port</a:t>
            </a:r>
            <a:endParaRPr lang="en-US" sz="1500">
              <a:cs typeface="Times New Roman" panose="02020603050405020304" pitchFamily="18" charset="0"/>
            </a:endParaRPr>
          </a:p>
          <a:p>
            <a:pPr marL="324000" lvl="1" indent="0">
              <a:lnSpc>
                <a:spcPct val="110000"/>
              </a:lnSpc>
              <a:buNone/>
            </a:pPr>
            <a:endParaRPr lang="en-US" sz="1500" b="1">
              <a:latin typeface="urw-din"/>
            </a:endParaRPr>
          </a:p>
        </p:txBody>
      </p:sp>
    </p:spTree>
    <p:extLst>
      <p:ext uri="{BB962C8B-B14F-4D97-AF65-F5344CB8AC3E}">
        <p14:creationId xmlns:p14="http://schemas.microsoft.com/office/powerpoint/2010/main" val="1654302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CED7894-4F62-4A6C-8DB5-DB5BE08E9C0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670BFAD-060A-9245-BD13-F5ED653296DB}"/>
              </a:ext>
            </a:extLst>
          </p:cNvPr>
          <p:cNvSpPr>
            <a:spLocks noGrp="1"/>
          </p:cNvSpPr>
          <p:nvPr>
            <p:ph type="title"/>
          </p:nvPr>
        </p:nvSpPr>
        <p:spPr>
          <a:xfrm>
            <a:off x="609906" y="702156"/>
            <a:ext cx="3568661" cy="1188720"/>
          </a:xfrm>
        </p:spPr>
        <p:txBody>
          <a:bodyPr>
            <a:normAutofit/>
          </a:bodyPr>
          <a:lstStyle/>
          <a:p>
            <a:r>
              <a:rPr lang="en-US" sz="3700" err="1"/>
              <a:t>Accesss</a:t>
            </a:r>
            <a:r>
              <a:rPr lang="en-US" sz="3700"/>
              <a:t> ports</a:t>
            </a:r>
          </a:p>
        </p:txBody>
      </p:sp>
      <p:sp>
        <p:nvSpPr>
          <p:cNvPr id="11" name="Rectangle 10">
            <a:extLst>
              <a:ext uri="{FF2B5EF4-FFF2-40B4-BE49-F238E27FC236}">
                <a16:creationId xmlns:a16="http://schemas.microsoft.com/office/drawing/2014/main" id="{E536F3B4-50F6-4C52-8F76-4EB1214719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CAAA6EA-2B36-04F9-0D73-A2CC73E9E799}"/>
              </a:ext>
            </a:extLst>
          </p:cNvPr>
          <p:cNvSpPr>
            <a:spLocks noGrp="1"/>
          </p:cNvSpPr>
          <p:nvPr>
            <p:ph idx="1"/>
          </p:nvPr>
        </p:nvSpPr>
        <p:spPr>
          <a:xfrm>
            <a:off x="609906" y="2340864"/>
            <a:ext cx="3568661" cy="3634486"/>
          </a:xfrm>
        </p:spPr>
        <p:txBody>
          <a:bodyPr>
            <a:normAutofit/>
          </a:bodyPr>
          <a:lstStyle/>
          <a:p>
            <a:pPr>
              <a:lnSpc>
                <a:spcPct val="110000"/>
              </a:lnSpc>
            </a:pPr>
            <a:r>
              <a:rPr lang="en-US" sz="1300"/>
              <a:t>Access port is a connection on a switch that transmits data to and from a specific VLAN.</a:t>
            </a:r>
          </a:p>
          <a:p>
            <a:pPr>
              <a:lnSpc>
                <a:spcPct val="110000"/>
              </a:lnSpc>
            </a:pPr>
            <a:r>
              <a:rPr lang="en-US" sz="1300"/>
              <a:t>It is used to connect switches to host devices such as desktops, laptops, printers etc., only available in access link.</a:t>
            </a:r>
          </a:p>
          <a:p>
            <a:pPr>
              <a:lnSpc>
                <a:spcPct val="110000"/>
              </a:lnSpc>
            </a:pPr>
            <a:r>
              <a:rPr lang="en-US" sz="1300"/>
              <a:t>It sends and receives Ethernet frames in untagged form from access VLAN.</a:t>
            </a:r>
          </a:p>
          <a:p>
            <a:pPr>
              <a:lnSpc>
                <a:spcPct val="110000"/>
              </a:lnSpc>
            </a:pPr>
            <a:r>
              <a:rPr lang="en-US" sz="1300"/>
              <a:t>It can only be member of single VLAN i.e. the access VLAN, and discards all frames that are not classified to the access VLAN.</a:t>
            </a:r>
          </a:p>
        </p:txBody>
      </p:sp>
      <p:pic>
        <p:nvPicPr>
          <p:cNvPr id="6" name="Picture 4" descr="Colourful network cables">
            <a:extLst>
              <a:ext uri="{FF2B5EF4-FFF2-40B4-BE49-F238E27FC236}">
                <a16:creationId xmlns:a16="http://schemas.microsoft.com/office/drawing/2014/main" id="{F9A23733-40E1-CFFA-F6B8-5A92F9801C0E}"/>
              </a:ext>
            </a:extLst>
          </p:cNvPr>
          <p:cNvPicPr>
            <a:picLocks noChangeAspect="1"/>
          </p:cNvPicPr>
          <p:nvPr/>
        </p:nvPicPr>
        <p:blipFill rotWithShape="1">
          <a:blip r:embed="rId2"/>
          <a:srcRect l="5943" r="20691" b="-1"/>
          <a:stretch/>
        </p:blipFill>
        <p:spPr>
          <a:xfrm>
            <a:off x="4654295" y="10"/>
            <a:ext cx="7537705" cy="6857990"/>
          </a:xfrm>
          <a:prstGeom prst="rect">
            <a:avLst/>
          </a:prstGeom>
        </p:spPr>
      </p:pic>
    </p:spTree>
    <p:extLst>
      <p:ext uri="{BB962C8B-B14F-4D97-AF65-F5344CB8AC3E}">
        <p14:creationId xmlns:p14="http://schemas.microsoft.com/office/powerpoint/2010/main" val="7270710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04BED40-EAF7-4E55-AFF7-2CD840EBD3A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8E9AAC-5B3B-EC6E-80E6-518B8F627740}"/>
              </a:ext>
            </a:extLst>
          </p:cNvPr>
          <p:cNvSpPr>
            <a:spLocks noGrp="1"/>
          </p:cNvSpPr>
          <p:nvPr>
            <p:ph type="title"/>
          </p:nvPr>
        </p:nvSpPr>
        <p:spPr>
          <a:xfrm>
            <a:off x="581193" y="702156"/>
            <a:ext cx="6309003" cy="1013800"/>
          </a:xfrm>
        </p:spPr>
        <p:txBody>
          <a:bodyPr>
            <a:normAutofit/>
          </a:bodyPr>
          <a:lstStyle/>
          <a:p>
            <a:r>
              <a:rPr lang="en-US">
                <a:solidFill>
                  <a:schemeClr val="tx2"/>
                </a:solidFill>
              </a:rPr>
              <a:t>Trunk ports</a:t>
            </a:r>
          </a:p>
        </p:txBody>
      </p:sp>
      <p:sp>
        <p:nvSpPr>
          <p:cNvPr id="11" name="Rectangle 10">
            <a:extLst>
              <a:ext uri="{FF2B5EF4-FFF2-40B4-BE49-F238E27FC236}">
                <a16:creationId xmlns:a16="http://schemas.microsoft.com/office/drawing/2014/main" id="{F367CCF1-BB1E-41CF-8499-94A870C33EF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7376B91-47D5-C7DB-EE57-AC55F7E84C3E}"/>
              </a:ext>
            </a:extLst>
          </p:cNvPr>
          <p:cNvSpPr>
            <a:spLocks noGrp="1"/>
          </p:cNvSpPr>
          <p:nvPr>
            <p:ph idx="1"/>
          </p:nvPr>
        </p:nvSpPr>
        <p:spPr>
          <a:xfrm>
            <a:off x="581194" y="1896533"/>
            <a:ext cx="6309003" cy="3962266"/>
          </a:xfrm>
        </p:spPr>
        <p:txBody>
          <a:bodyPr>
            <a:normAutofit/>
          </a:bodyPr>
          <a:lstStyle/>
          <a:p>
            <a:r>
              <a:rPr lang="en-US">
                <a:solidFill>
                  <a:schemeClr val="tx2"/>
                </a:solidFill>
              </a:rPr>
              <a:t>Trunk port is a connection on a switch that transmits data to and from multiple VLANs.</a:t>
            </a:r>
          </a:p>
          <a:p>
            <a:r>
              <a:rPr lang="en-US">
                <a:solidFill>
                  <a:schemeClr val="tx2"/>
                </a:solidFill>
              </a:rPr>
              <a:t>It is used to connect switches to other switches, routers and servers available in trunk link.</a:t>
            </a:r>
          </a:p>
          <a:p>
            <a:r>
              <a:rPr lang="en-US">
                <a:solidFill>
                  <a:schemeClr val="tx2"/>
                </a:solidFill>
              </a:rPr>
              <a:t>Frames are marked with unique identifying tags when they move between switches so that they can be directed to their designated VLANs.</a:t>
            </a:r>
          </a:p>
          <a:p>
            <a:r>
              <a:rPr lang="en-US">
                <a:solidFill>
                  <a:schemeClr val="tx2"/>
                </a:solidFill>
              </a:rPr>
              <a:t>It can manage traffic for numerous VLANs at the same time.</a:t>
            </a:r>
          </a:p>
        </p:txBody>
      </p:sp>
      <p:pic>
        <p:nvPicPr>
          <p:cNvPr id="5" name="Picture 4">
            <a:extLst>
              <a:ext uri="{FF2B5EF4-FFF2-40B4-BE49-F238E27FC236}">
                <a16:creationId xmlns:a16="http://schemas.microsoft.com/office/drawing/2014/main" id="{17EFA591-DFD3-201B-B2DE-60E8D037C737}"/>
              </a:ext>
            </a:extLst>
          </p:cNvPr>
          <p:cNvPicPr>
            <a:picLocks noChangeAspect="1"/>
          </p:cNvPicPr>
          <p:nvPr/>
        </p:nvPicPr>
        <p:blipFill rotWithShape="1">
          <a:blip r:embed="rId2"/>
          <a:srcRect l="27627" r="34063"/>
          <a:stretch/>
        </p:blipFill>
        <p:spPr>
          <a:xfrm>
            <a:off x="7521283" y="10"/>
            <a:ext cx="4670717" cy="6857990"/>
          </a:xfrm>
          <a:prstGeom prst="rect">
            <a:avLst/>
          </a:prstGeom>
        </p:spPr>
      </p:pic>
    </p:spTree>
    <p:extLst>
      <p:ext uri="{BB962C8B-B14F-4D97-AF65-F5344CB8AC3E}">
        <p14:creationId xmlns:p14="http://schemas.microsoft.com/office/powerpoint/2010/main" val="3433370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87A63-96AC-904F-E8E1-F2F6479AEAD6}"/>
              </a:ext>
            </a:extLst>
          </p:cNvPr>
          <p:cNvSpPr>
            <a:spLocks noGrp="1"/>
          </p:cNvSpPr>
          <p:nvPr>
            <p:ph type="title"/>
          </p:nvPr>
        </p:nvSpPr>
        <p:spPr>
          <a:xfrm>
            <a:off x="581192" y="702156"/>
            <a:ext cx="11029616" cy="795340"/>
          </a:xfrm>
        </p:spPr>
        <p:txBody>
          <a:bodyPr/>
          <a:lstStyle/>
          <a:p>
            <a:r>
              <a:rPr lang="en-US" dirty="0"/>
              <a:t>802.1Q Encapsulation Explained</a:t>
            </a:r>
          </a:p>
        </p:txBody>
      </p:sp>
      <p:sp>
        <p:nvSpPr>
          <p:cNvPr id="3" name="Content Placeholder 2">
            <a:extLst>
              <a:ext uri="{FF2B5EF4-FFF2-40B4-BE49-F238E27FC236}">
                <a16:creationId xmlns:a16="http://schemas.microsoft.com/office/drawing/2014/main" id="{E7DE74DE-B855-0F02-3219-151C5EB175AA}"/>
              </a:ext>
            </a:extLst>
          </p:cNvPr>
          <p:cNvSpPr>
            <a:spLocks noGrp="1"/>
          </p:cNvSpPr>
          <p:nvPr>
            <p:ph idx="1"/>
          </p:nvPr>
        </p:nvSpPr>
        <p:spPr>
          <a:xfrm>
            <a:off x="461922" y="1421668"/>
            <a:ext cx="11029615" cy="3634486"/>
          </a:xfrm>
        </p:spPr>
        <p:txBody>
          <a:bodyPr/>
          <a:lstStyle/>
          <a:p>
            <a:r>
              <a:rPr lang="en-US" dirty="0"/>
              <a:t>If you want to VLAN traffic between switches we have to use a trunk. A trunk connection is simply said nothing more but a normal link but it is able to pass traffic from different VLANs and has a method to separate traffic between VLANs.</a:t>
            </a:r>
          </a:p>
          <a:p>
            <a:r>
              <a:rPr lang="en-US" dirty="0"/>
              <a:t>Encapsulation is </a:t>
            </a:r>
            <a:r>
              <a:rPr lang="en-US" dirty="0" err="1"/>
              <a:t>characterised</a:t>
            </a:r>
            <a:r>
              <a:rPr lang="en-US" dirty="0"/>
              <a:t> as wrapping up one unit of data. It is the structure that connects the </a:t>
            </a:r>
            <a:r>
              <a:rPr lang="en-US" dirty="0" err="1"/>
              <a:t>programme</a:t>
            </a:r>
            <a:r>
              <a:rPr lang="en-US" dirty="0"/>
              <a:t> and the information it controls</a:t>
            </a:r>
          </a:p>
          <a:p>
            <a:r>
              <a:rPr lang="en-US" dirty="0"/>
              <a:t>There are two </a:t>
            </a:r>
            <a:r>
              <a:rPr lang="en-US" dirty="0" err="1"/>
              <a:t>trunking</a:t>
            </a:r>
            <a:r>
              <a:rPr lang="en-US" dirty="0"/>
              <a:t> protocols:</a:t>
            </a:r>
          </a:p>
          <a:p>
            <a:pPr lvl="1"/>
            <a:r>
              <a:rPr lang="en-US" dirty="0"/>
              <a:t>802.1Q: This is the most common </a:t>
            </a:r>
            <a:r>
              <a:rPr lang="en-US" dirty="0" err="1"/>
              <a:t>trunking</a:t>
            </a:r>
            <a:r>
              <a:rPr lang="en-US" dirty="0"/>
              <a:t> protocol. It’s a standard and supported by many vendors.</a:t>
            </a:r>
          </a:p>
          <a:p>
            <a:pPr lvl="1"/>
            <a:r>
              <a:rPr lang="en-US" dirty="0"/>
              <a:t>ISL: This is the Cisco </a:t>
            </a:r>
            <a:r>
              <a:rPr lang="en-US" dirty="0" err="1"/>
              <a:t>trunking</a:t>
            </a:r>
            <a:r>
              <a:rPr lang="en-US" dirty="0"/>
              <a:t> protocol. Not all switches support it.</a:t>
            </a:r>
          </a:p>
          <a:p>
            <a:endParaRPr lang="en-US" dirty="0"/>
          </a:p>
        </p:txBody>
      </p:sp>
    </p:spTree>
    <p:extLst>
      <p:ext uri="{BB962C8B-B14F-4D97-AF65-F5344CB8AC3E}">
        <p14:creationId xmlns:p14="http://schemas.microsoft.com/office/powerpoint/2010/main" val="10696875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F05C1-4342-694B-6F8D-D32A924FCE62}"/>
              </a:ext>
            </a:extLst>
          </p:cNvPr>
          <p:cNvSpPr>
            <a:spLocks noGrp="1"/>
          </p:cNvSpPr>
          <p:nvPr>
            <p:ph type="title"/>
          </p:nvPr>
        </p:nvSpPr>
        <p:spPr/>
        <p:txBody>
          <a:bodyPr/>
          <a:lstStyle/>
          <a:p>
            <a:r>
              <a:rPr lang="en-US" dirty="0"/>
              <a:t>802.1q cont.</a:t>
            </a:r>
          </a:p>
        </p:txBody>
      </p:sp>
      <p:pic>
        <p:nvPicPr>
          <p:cNvPr id="8" name="Content Placeholder 7">
            <a:extLst>
              <a:ext uri="{FF2B5EF4-FFF2-40B4-BE49-F238E27FC236}">
                <a16:creationId xmlns:a16="http://schemas.microsoft.com/office/drawing/2014/main" id="{E61E8F4E-9666-B5F5-B669-CB4E8ABBDD99}"/>
              </a:ext>
            </a:extLst>
          </p:cNvPr>
          <p:cNvPicPr>
            <a:picLocks noGrp="1" noChangeAspect="1"/>
          </p:cNvPicPr>
          <p:nvPr>
            <p:ph idx="1"/>
          </p:nvPr>
        </p:nvPicPr>
        <p:blipFill>
          <a:blip r:embed="rId2"/>
          <a:stretch>
            <a:fillRect/>
          </a:stretch>
        </p:blipFill>
        <p:spPr>
          <a:xfrm>
            <a:off x="3557380" y="2452851"/>
            <a:ext cx="7038975" cy="2695575"/>
          </a:xfrm>
          <a:prstGeom prst="rect">
            <a:avLst/>
          </a:prstGeom>
        </p:spPr>
      </p:pic>
      <p:pic>
        <p:nvPicPr>
          <p:cNvPr id="7" name="Picture 6">
            <a:extLst>
              <a:ext uri="{FF2B5EF4-FFF2-40B4-BE49-F238E27FC236}">
                <a16:creationId xmlns:a16="http://schemas.microsoft.com/office/drawing/2014/main" id="{A0773B13-81F2-D4F6-4B5B-432274C57AA2}"/>
              </a:ext>
            </a:extLst>
          </p:cNvPr>
          <p:cNvPicPr>
            <a:picLocks noChangeAspect="1"/>
          </p:cNvPicPr>
          <p:nvPr/>
        </p:nvPicPr>
        <p:blipFill>
          <a:blip r:embed="rId3"/>
          <a:stretch>
            <a:fillRect/>
          </a:stretch>
        </p:blipFill>
        <p:spPr>
          <a:xfrm>
            <a:off x="3557380" y="1890876"/>
            <a:ext cx="6667500" cy="561975"/>
          </a:xfrm>
          <a:prstGeom prst="rect">
            <a:avLst/>
          </a:prstGeom>
        </p:spPr>
      </p:pic>
      <p:sp>
        <p:nvSpPr>
          <p:cNvPr id="10" name="Content Placeholder 2">
            <a:extLst>
              <a:ext uri="{FF2B5EF4-FFF2-40B4-BE49-F238E27FC236}">
                <a16:creationId xmlns:a16="http://schemas.microsoft.com/office/drawing/2014/main" id="{B4166ED6-F679-460C-8DCD-6BA2CDB5B3A5}"/>
              </a:ext>
            </a:extLst>
          </p:cNvPr>
          <p:cNvSpPr txBox="1">
            <a:spLocks/>
          </p:cNvSpPr>
          <p:nvPr/>
        </p:nvSpPr>
        <p:spPr>
          <a:xfrm>
            <a:off x="581192" y="1890876"/>
            <a:ext cx="11372269" cy="4642691"/>
          </a:xfrm>
          <a:prstGeom prst="rect">
            <a:avLst/>
          </a:prstGeom>
        </p:spPr>
        <p:txBody>
          <a:bodyPr vert="horz" lIns="91440" tIns="45720" rIns="91440" bIns="45720" rtlCol="0" anchor="ctr">
            <a:normAutofit fontScale="77500" lnSpcReduction="20000"/>
          </a:bodyPr>
          <a:lst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285750" indent="-285750">
              <a:buFont typeface="Arial" panose="020B0604020202020204" pitchFamily="34" charset="0"/>
              <a:buChar char="•"/>
            </a:pPr>
            <a:r>
              <a:rPr lang="en-US" sz="2500" dirty="0"/>
              <a:t>Normal Ethernet </a:t>
            </a:r>
            <a:r>
              <a:rPr lang="en-US" sz="2500" dirty="0" err="1"/>
              <a:t>fram</a:t>
            </a:r>
            <a:endParaRPr lang="en-US" sz="2500" dirty="0"/>
          </a:p>
          <a:p>
            <a:pPr marL="285750" indent="-285750">
              <a:buFont typeface="Arial" panose="020B0604020202020204" pitchFamily="34" charset="0"/>
              <a:buChar char="•"/>
            </a:pPr>
            <a:endParaRPr lang="en-US" sz="2500" dirty="0"/>
          </a:p>
          <a:p>
            <a:pPr marL="285750" indent="-285750">
              <a:buFont typeface="Arial" panose="020B0604020202020204" pitchFamily="34" charset="0"/>
              <a:buChar char="•"/>
            </a:pPr>
            <a:endParaRPr lang="en-US" sz="2500" dirty="0"/>
          </a:p>
          <a:p>
            <a:pPr marL="285750" indent="-285750">
              <a:buFont typeface="Arial" panose="020B0604020202020204" pitchFamily="34" charset="0"/>
              <a:buChar char="•"/>
            </a:pPr>
            <a:endParaRPr lang="en-US" sz="2500" dirty="0"/>
          </a:p>
          <a:p>
            <a:pPr marL="285750" indent="-285750">
              <a:buFont typeface="Arial" panose="020B0604020202020204" pitchFamily="34" charset="0"/>
              <a:buChar char="•"/>
            </a:pPr>
            <a:r>
              <a:rPr lang="en-US" sz="2500" dirty="0"/>
              <a:t>802.1Q Fame </a:t>
            </a:r>
          </a:p>
          <a:p>
            <a:pPr marL="285750" indent="-285750">
              <a:buFont typeface="Arial" panose="020B0604020202020204" pitchFamily="34" charset="0"/>
              <a:buChar char="•"/>
            </a:pPr>
            <a:endParaRPr lang="en-US" sz="2500" dirty="0"/>
          </a:p>
          <a:p>
            <a:pPr marL="285750" indent="-285750">
              <a:buFont typeface="Arial" panose="020B0604020202020204" pitchFamily="34" charset="0"/>
              <a:buChar char="•"/>
            </a:pPr>
            <a:endParaRPr lang="en-US" sz="2500" dirty="0"/>
          </a:p>
          <a:p>
            <a:pPr marL="285750" indent="-285750">
              <a:buFont typeface="Arial" panose="020B0604020202020204" pitchFamily="34" charset="0"/>
              <a:buChar char="•"/>
            </a:pPr>
            <a:endParaRPr lang="en-US" sz="2500" dirty="0"/>
          </a:p>
          <a:p>
            <a:pPr marL="285750" indent="-285750">
              <a:buFont typeface="Arial" panose="020B0604020202020204" pitchFamily="34" charset="0"/>
              <a:buChar char="•"/>
            </a:pPr>
            <a:r>
              <a:rPr lang="en-US" sz="2500" dirty="0"/>
              <a:t>As you can see it’s the same as a normal Ethernet frame but we have added a tag in the middle (that’s the blue field). In our tag you will find a “VLAN identifier” which is the VLAN to which this Ethernet frame belongs. This is how switches know to which VLAN our traffic belongs.</a:t>
            </a:r>
          </a:p>
          <a:p>
            <a:endParaRPr lang="en-US" dirty="0"/>
          </a:p>
        </p:txBody>
      </p:sp>
    </p:spTree>
    <p:extLst>
      <p:ext uri="{BB962C8B-B14F-4D97-AF65-F5344CB8AC3E}">
        <p14:creationId xmlns:p14="http://schemas.microsoft.com/office/powerpoint/2010/main" val="7989603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2989FB-1024-49B7-BDF1-B3CE27D486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1AAB01-914A-B0D1-D6DD-0B84527EEF18}"/>
              </a:ext>
            </a:extLst>
          </p:cNvPr>
          <p:cNvSpPr>
            <a:spLocks noGrp="1"/>
          </p:cNvSpPr>
          <p:nvPr>
            <p:ph type="title"/>
          </p:nvPr>
        </p:nvSpPr>
        <p:spPr>
          <a:xfrm>
            <a:off x="746228" y="1037967"/>
            <a:ext cx="3054091" cy="4709131"/>
          </a:xfrm>
        </p:spPr>
        <p:txBody>
          <a:bodyPr anchor="ctr">
            <a:normAutofit/>
          </a:bodyPr>
          <a:lstStyle/>
          <a:p>
            <a:r>
              <a:rPr lang="en-US">
                <a:solidFill>
                  <a:schemeClr val="bg1">
                    <a:lumMod val="85000"/>
                    <a:lumOff val="15000"/>
                  </a:schemeClr>
                </a:solidFill>
              </a:rPr>
              <a:t>Hybrid ports</a:t>
            </a:r>
          </a:p>
        </p:txBody>
      </p:sp>
      <p:sp>
        <p:nvSpPr>
          <p:cNvPr id="11" name="Rectangle 10">
            <a:extLst>
              <a:ext uri="{FF2B5EF4-FFF2-40B4-BE49-F238E27FC236}">
                <a16:creationId xmlns:a16="http://schemas.microsoft.com/office/drawing/2014/main" id="{2987D6F4-EC95-4EF1-A8AD-4B70386CEEC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5F792DF-9D0A-4DB6-9A9E-7312F5A7E87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7498080"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7BC7EA7B-802E-41F4-8926-C4475287AA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FF626939-CF68-8FEE-98D8-BD8AA84D6FD5}"/>
              </a:ext>
            </a:extLst>
          </p:cNvPr>
          <p:cNvGraphicFramePr>
            <a:graphicFrameLocks noGrp="1"/>
          </p:cNvGraphicFramePr>
          <p:nvPr>
            <p:ph idx="1"/>
            <p:extLst>
              <p:ext uri="{D42A27DB-BD31-4B8C-83A1-F6EECF244321}">
                <p14:modId xmlns:p14="http://schemas.microsoft.com/office/powerpoint/2010/main" val="675264199"/>
              </p:ext>
            </p:extLst>
          </p:nvPr>
        </p:nvGraphicFramePr>
        <p:xfrm>
          <a:off x="4598438" y="1207783"/>
          <a:ext cx="7012370" cy="4709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74975486"/>
      </p:ext>
    </p:extLst>
  </p:cSld>
  <p:clrMapOvr>
    <a:overrideClrMapping bg1="dk1" tx1="lt1" bg2="dk2" tx2="lt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2989FB-1024-49B7-BDF1-B3CE27D486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9AACB4-9EE1-1CC2-6207-A1DFD56033AB}"/>
              </a:ext>
            </a:extLst>
          </p:cNvPr>
          <p:cNvSpPr>
            <a:spLocks noGrp="1"/>
          </p:cNvSpPr>
          <p:nvPr>
            <p:ph type="title"/>
          </p:nvPr>
        </p:nvSpPr>
        <p:spPr>
          <a:xfrm>
            <a:off x="746228" y="1037967"/>
            <a:ext cx="3054091" cy="4709131"/>
          </a:xfrm>
        </p:spPr>
        <p:txBody>
          <a:bodyPr anchor="ctr">
            <a:normAutofit/>
          </a:bodyPr>
          <a:lstStyle/>
          <a:p>
            <a:r>
              <a:rPr lang="en-US">
                <a:solidFill>
                  <a:schemeClr val="bg1">
                    <a:lumMod val="85000"/>
                    <a:lumOff val="15000"/>
                  </a:schemeClr>
                </a:solidFill>
              </a:rPr>
              <a:t>Combo ports</a:t>
            </a:r>
          </a:p>
        </p:txBody>
      </p:sp>
      <p:sp>
        <p:nvSpPr>
          <p:cNvPr id="11" name="Rectangle 10">
            <a:extLst>
              <a:ext uri="{FF2B5EF4-FFF2-40B4-BE49-F238E27FC236}">
                <a16:creationId xmlns:a16="http://schemas.microsoft.com/office/drawing/2014/main" id="{2987D6F4-EC95-4EF1-A8AD-4B70386CEEC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5F792DF-9D0A-4DB6-9A9E-7312F5A7E87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7498080"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7BC7EA7B-802E-41F4-8926-C4475287AA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3FBE70CC-14BD-D7A7-00BC-55FE78FA29EB}"/>
              </a:ext>
            </a:extLst>
          </p:cNvPr>
          <p:cNvGraphicFramePr>
            <a:graphicFrameLocks noGrp="1"/>
          </p:cNvGraphicFramePr>
          <p:nvPr>
            <p:ph idx="1"/>
            <p:extLst>
              <p:ext uri="{D42A27DB-BD31-4B8C-83A1-F6EECF244321}">
                <p14:modId xmlns:p14="http://schemas.microsoft.com/office/powerpoint/2010/main" val="1534175400"/>
              </p:ext>
            </p:extLst>
          </p:nvPr>
        </p:nvGraphicFramePr>
        <p:xfrm>
          <a:off x="4598438" y="1207783"/>
          <a:ext cx="7012370" cy="4709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42659352"/>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2989FB-1024-49B7-BDF1-B3CE27D486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9ABAA0-4833-3E81-C4A1-C604A8F658F5}"/>
              </a:ext>
            </a:extLst>
          </p:cNvPr>
          <p:cNvSpPr>
            <a:spLocks noGrp="1"/>
          </p:cNvSpPr>
          <p:nvPr>
            <p:ph type="title"/>
          </p:nvPr>
        </p:nvSpPr>
        <p:spPr>
          <a:xfrm>
            <a:off x="746228" y="1037967"/>
            <a:ext cx="3054091" cy="4709131"/>
          </a:xfrm>
        </p:spPr>
        <p:txBody>
          <a:bodyPr anchor="ctr">
            <a:normAutofit/>
          </a:bodyPr>
          <a:lstStyle/>
          <a:p>
            <a:r>
              <a:rPr lang="en-US">
                <a:solidFill>
                  <a:schemeClr val="bg1">
                    <a:lumMod val="85000"/>
                    <a:lumOff val="15000"/>
                  </a:schemeClr>
                </a:solidFill>
              </a:rPr>
              <a:t>Stack ports</a:t>
            </a:r>
          </a:p>
        </p:txBody>
      </p:sp>
      <p:sp>
        <p:nvSpPr>
          <p:cNvPr id="11" name="Rectangle 10">
            <a:extLst>
              <a:ext uri="{FF2B5EF4-FFF2-40B4-BE49-F238E27FC236}">
                <a16:creationId xmlns:a16="http://schemas.microsoft.com/office/drawing/2014/main" id="{2987D6F4-EC95-4EF1-A8AD-4B70386CEEC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5F792DF-9D0A-4DB6-9A9E-7312F5A7E87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7498080"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7BC7EA7B-802E-41F4-8926-C4475287AA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396F0FFC-AAEF-952B-19C0-42ABFE3C2DF4}"/>
              </a:ext>
            </a:extLst>
          </p:cNvPr>
          <p:cNvGraphicFramePr>
            <a:graphicFrameLocks noGrp="1"/>
          </p:cNvGraphicFramePr>
          <p:nvPr>
            <p:ph idx="1"/>
            <p:extLst>
              <p:ext uri="{D42A27DB-BD31-4B8C-83A1-F6EECF244321}">
                <p14:modId xmlns:p14="http://schemas.microsoft.com/office/powerpoint/2010/main" val="1936573276"/>
              </p:ext>
            </p:extLst>
          </p:nvPr>
        </p:nvGraphicFramePr>
        <p:xfrm>
          <a:off x="4598438" y="1207783"/>
          <a:ext cx="7012370" cy="47091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95313238"/>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DCB91-F97A-5947-A5FA-DD529C0ED0CC}"/>
              </a:ext>
            </a:extLst>
          </p:cNvPr>
          <p:cNvSpPr>
            <a:spLocks noGrp="1"/>
          </p:cNvSpPr>
          <p:nvPr>
            <p:ph type="title"/>
          </p:nvPr>
        </p:nvSpPr>
        <p:spPr>
          <a:xfrm>
            <a:off x="581192" y="702156"/>
            <a:ext cx="11029616" cy="1188720"/>
          </a:xfrm>
        </p:spPr>
        <p:txBody>
          <a:bodyPr>
            <a:normAutofit/>
          </a:bodyPr>
          <a:lstStyle/>
          <a:p>
            <a:r>
              <a:rPr lang="en-US" dirty="0"/>
              <a:t>Poe ports</a:t>
            </a:r>
          </a:p>
        </p:txBody>
      </p:sp>
      <p:graphicFrame>
        <p:nvGraphicFramePr>
          <p:cNvPr id="5" name="Content Placeholder 2">
            <a:extLst>
              <a:ext uri="{FF2B5EF4-FFF2-40B4-BE49-F238E27FC236}">
                <a16:creationId xmlns:a16="http://schemas.microsoft.com/office/drawing/2014/main" id="{3D01EBE4-81B2-1EE2-C555-8E9EDB1B42F8}"/>
              </a:ext>
            </a:extLst>
          </p:cNvPr>
          <p:cNvGraphicFramePr>
            <a:graphicFrameLocks noGrp="1"/>
          </p:cNvGraphicFramePr>
          <p:nvPr>
            <p:ph idx="1"/>
            <p:extLst>
              <p:ext uri="{D42A27DB-BD31-4B8C-83A1-F6EECF244321}">
                <p14:modId xmlns:p14="http://schemas.microsoft.com/office/powerpoint/2010/main" val="1895955664"/>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477923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8" name="Rectangle 17">
            <a:extLst>
              <a:ext uri="{FF2B5EF4-FFF2-40B4-BE49-F238E27FC236}">
                <a16:creationId xmlns:a16="http://schemas.microsoft.com/office/drawing/2014/main" id="{26B4480E-B7FF-4481-890E-043A69AE6FE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3D black question marks with one yellow question mark">
            <a:extLst>
              <a:ext uri="{FF2B5EF4-FFF2-40B4-BE49-F238E27FC236}">
                <a16:creationId xmlns:a16="http://schemas.microsoft.com/office/drawing/2014/main" id="{FD79C2B9-EB81-9843-04D2-F8B09E970F71}"/>
              </a:ext>
            </a:extLst>
          </p:cNvPr>
          <p:cNvPicPr>
            <a:picLocks noChangeAspect="1"/>
          </p:cNvPicPr>
          <p:nvPr/>
        </p:nvPicPr>
        <p:blipFill rotWithShape="1">
          <a:blip r:embed="rId2"/>
          <a:srcRect l="19101" t="294" r="16201"/>
          <a:stretch/>
        </p:blipFill>
        <p:spPr>
          <a:xfrm>
            <a:off x="20" y="10"/>
            <a:ext cx="12191980" cy="6857990"/>
          </a:xfrm>
          <a:prstGeom prst="rect">
            <a:avLst/>
          </a:prstGeom>
        </p:spPr>
      </p:pic>
      <p:sp>
        <p:nvSpPr>
          <p:cNvPr id="20" name="Rectangle 19">
            <a:extLst>
              <a:ext uri="{FF2B5EF4-FFF2-40B4-BE49-F238E27FC236}">
                <a16:creationId xmlns:a16="http://schemas.microsoft.com/office/drawing/2014/main" id="{64C13BAB-7C00-4D21-A857-E3D41C0A2A6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1F1FF39A-AC3C-4066-9D4C-519AA22812E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B850975-BDF2-4414-48EF-13EF78031B36}"/>
              </a:ext>
            </a:extLst>
          </p:cNvPr>
          <p:cNvSpPr>
            <a:spLocks noGrp="1"/>
          </p:cNvSpPr>
          <p:nvPr>
            <p:ph type="title"/>
          </p:nvPr>
        </p:nvSpPr>
        <p:spPr>
          <a:xfrm>
            <a:off x="685801" y="1524001"/>
            <a:ext cx="3208866" cy="3478384"/>
          </a:xfrm>
        </p:spPr>
        <p:txBody>
          <a:bodyPr vert="horz" lIns="91440" tIns="45720" rIns="91440" bIns="45720" rtlCol="0" anchor="b">
            <a:normAutofit/>
          </a:bodyPr>
          <a:lstStyle/>
          <a:p>
            <a:r>
              <a:rPr lang="en-US" sz="3600">
                <a:solidFill>
                  <a:srgbClr val="FFFFFF"/>
                </a:solidFill>
              </a:rPr>
              <a:t>questions</a:t>
            </a:r>
          </a:p>
        </p:txBody>
      </p:sp>
    </p:spTree>
    <p:extLst>
      <p:ext uri="{BB962C8B-B14F-4D97-AF65-F5344CB8AC3E}">
        <p14:creationId xmlns:p14="http://schemas.microsoft.com/office/powerpoint/2010/main" val="3356207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CF5AE-0C14-BB79-B73E-30EDA336EC82}"/>
              </a:ext>
            </a:extLst>
          </p:cNvPr>
          <p:cNvSpPr>
            <a:spLocks noGrp="1"/>
          </p:cNvSpPr>
          <p:nvPr>
            <p:ph type="title"/>
          </p:nvPr>
        </p:nvSpPr>
        <p:spPr>
          <a:xfrm>
            <a:off x="581192" y="702156"/>
            <a:ext cx="11029616" cy="1188720"/>
          </a:xfrm>
        </p:spPr>
        <p:txBody>
          <a:bodyPr vert="horz" lIns="91440" tIns="45720" rIns="91440" bIns="45720" rtlCol="0" anchor="b">
            <a:normAutofit/>
          </a:bodyPr>
          <a:lstStyle/>
          <a:p>
            <a:r>
              <a:rPr lang="en-US" sz="2800" b="0" kern="1200" cap="all" dirty="0">
                <a:solidFill>
                  <a:schemeClr val="tx1">
                    <a:lumMod val="75000"/>
                    <a:lumOff val="25000"/>
                  </a:schemeClr>
                </a:solidFill>
                <a:latin typeface="+mj-lt"/>
                <a:ea typeface="+mj-ea"/>
                <a:cs typeface="+mj-cs"/>
              </a:rPr>
              <a:t>different methods of internetwork switching</a:t>
            </a:r>
          </a:p>
        </p:txBody>
      </p:sp>
      <p:graphicFrame>
        <p:nvGraphicFramePr>
          <p:cNvPr id="8" name="Content Placeholder 2">
            <a:extLst>
              <a:ext uri="{FF2B5EF4-FFF2-40B4-BE49-F238E27FC236}">
                <a16:creationId xmlns:a16="http://schemas.microsoft.com/office/drawing/2014/main" id="{F35E799B-055E-9CA9-B23A-19407E9A0A32}"/>
              </a:ext>
            </a:extLst>
          </p:cNvPr>
          <p:cNvGraphicFramePr/>
          <p:nvPr>
            <p:extLst>
              <p:ext uri="{D42A27DB-BD31-4B8C-83A1-F6EECF244321}">
                <p14:modId xmlns:p14="http://schemas.microsoft.com/office/powerpoint/2010/main" val="1278099297"/>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771301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9751CB9-7B25-4EB8-9A6F-82F822549F1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1317383-CF3B-4B02-9512-BECBEF6362A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1D4C7A0-6DF2-4F2D-A45D-F111582974C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DBF3943D-BCB6-4B31-809D-A005686483B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39373A6F-2E1F-4613-8E1D-D68057D29F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5338D48-9BC0-B8DB-2752-B3C7E5DDA525}"/>
              </a:ext>
            </a:extLst>
          </p:cNvPr>
          <p:cNvSpPr>
            <a:spLocks noGrp="1"/>
          </p:cNvSpPr>
          <p:nvPr>
            <p:ph type="title"/>
          </p:nvPr>
        </p:nvSpPr>
        <p:spPr>
          <a:xfrm>
            <a:off x="601255" y="702155"/>
            <a:ext cx="3409783" cy="1300365"/>
          </a:xfrm>
        </p:spPr>
        <p:txBody>
          <a:bodyPr>
            <a:normAutofit/>
          </a:bodyPr>
          <a:lstStyle/>
          <a:p>
            <a:r>
              <a:rPr lang="en-US">
                <a:solidFill>
                  <a:srgbClr val="FFFFFF"/>
                </a:solidFill>
              </a:rPr>
              <a:t>Spanning tree</a:t>
            </a:r>
          </a:p>
        </p:txBody>
      </p:sp>
      <p:sp>
        <p:nvSpPr>
          <p:cNvPr id="3" name="Content Placeholder 2">
            <a:extLst>
              <a:ext uri="{FF2B5EF4-FFF2-40B4-BE49-F238E27FC236}">
                <a16:creationId xmlns:a16="http://schemas.microsoft.com/office/drawing/2014/main" id="{A54F232E-F0D8-E550-60B9-CE327BEFDD9A}"/>
              </a:ext>
            </a:extLst>
          </p:cNvPr>
          <p:cNvSpPr>
            <a:spLocks noGrp="1"/>
          </p:cNvSpPr>
          <p:nvPr>
            <p:ph idx="1"/>
          </p:nvPr>
        </p:nvSpPr>
        <p:spPr>
          <a:xfrm>
            <a:off x="601255" y="2177142"/>
            <a:ext cx="3409782" cy="3823607"/>
          </a:xfrm>
        </p:spPr>
        <p:txBody>
          <a:bodyPr>
            <a:normAutofit/>
          </a:bodyPr>
          <a:lstStyle/>
          <a:p>
            <a:r>
              <a:rPr lang="en-US">
                <a:solidFill>
                  <a:srgbClr val="FFFFFF"/>
                </a:solidFill>
              </a:rPr>
              <a:t>Spanning-tree is a protocol that runs on our switches that helps us to solve loops. Spanning-tree is one of the protocols that you must understand as a network engineer.</a:t>
            </a:r>
          </a:p>
        </p:txBody>
      </p:sp>
      <p:pic>
        <p:nvPicPr>
          <p:cNvPr id="4" name="Picture 3">
            <a:extLst>
              <a:ext uri="{FF2B5EF4-FFF2-40B4-BE49-F238E27FC236}">
                <a16:creationId xmlns:a16="http://schemas.microsoft.com/office/drawing/2014/main" id="{C436E570-AC9E-BF6A-4CA2-359C001C0B75}"/>
              </a:ext>
            </a:extLst>
          </p:cNvPr>
          <p:cNvPicPr>
            <a:picLocks noChangeAspect="1"/>
          </p:cNvPicPr>
          <p:nvPr/>
        </p:nvPicPr>
        <p:blipFill>
          <a:blip r:embed="rId2"/>
          <a:stretch>
            <a:fillRect/>
          </a:stretch>
        </p:blipFill>
        <p:spPr>
          <a:xfrm>
            <a:off x="4592231" y="1275961"/>
            <a:ext cx="6831503" cy="4288665"/>
          </a:xfrm>
          <a:prstGeom prst="rect">
            <a:avLst/>
          </a:prstGeom>
        </p:spPr>
      </p:pic>
    </p:spTree>
    <p:extLst>
      <p:ext uri="{BB962C8B-B14F-4D97-AF65-F5344CB8AC3E}">
        <p14:creationId xmlns:p14="http://schemas.microsoft.com/office/powerpoint/2010/main" val="2631719035"/>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62" name="Rectangle 2061">
            <a:extLst>
              <a:ext uri="{FF2B5EF4-FFF2-40B4-BE49-F238E27FC236}">
                <a16:creationId xmlns:a16="http://schemas.microsoft.com/office/drawing/2014/main" id="{88C97474-5879-4DB5-B4F3-F0357104BC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4" name="Rectangle 2063">
            <a:extLst>
              <a:ext uri="{FF2B5EF4-FFF2-40B4-BE49-F238E27FC236}">
                <a16:creationId xmlns:a16="http://schemas.microsoft.com/office/drawing/2014/main" id="{7D2AF00E-D433-4047-863F-BCB69CEC3C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588"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40DFF33-9063-E82F-8155-9062549CE05F}"/>
              </a:ext>
            </a:extLst>
          </p:cNvPr>
          <p:cNvSpPr>
            <a:spLocks noGrp="1"/>
          </p:cNvSpPr>
          <p:nvPr>
            <p:ph type="title"/>
          </p:nvPr>
        </p:nvSpPr>
        <p:spPr>
          <a:xfrm>
            <a:off x="807559" y="604757"/>
            <a:ext cx="6647905" cy="1277099"/>
          </a:xfrm>
        </p:spPr>
        <p:txBody>
          <a:bodyPr>
            <a:normAutofit/>
          </a:bodyPr>
          <a:lstStyle/>
          <a:p>
            <a:r>
              <a:rPr lang="en-US" dirty="0">
                <a:solidFill>
                  <a:srgbClr val="FFFFFF"/>
                </a:solidFill>
              </a:rPr>
              <a:t>Spanning tree cont.</a:t>
            </a:r>
          </a:p>
        </p:txBody>
      </p:sp>
      <p:sp>
        <p:nvSpPr>
          <p:cNvPr id="2066" name="Rectangle 2065">
            <a:extLst>
              <a:ext uri="{FF2B5EF4-FFF2-40B4-BE49-F238E27FC236}">
                <a16:creationId xmlns:a16="http://schemas.microsoft.com/office/drawing/2014/main" id="{0997DBEA-6DFC-457A-9850-E535053549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68" name="Rectangle 2067">
            <a:extLst>
              <a:ext uri="{FF2B5EF4-FFF2-40B4-BE49-F238E27FC236}">
                <a16:creationId xmlns:a16="http://schemas.microsoft.com/office/drawing/2014/main" id="{79446CF5-953A-4916-BFF4-F5558E5C235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70" name="Rectangle 2069">
            <a:extLst>
              <a:ext uri="{FF2B5EF4-FFF2-40B4-BE49-F238E27FC236}">
                <a16:creationId xmlns:a16="http://schemas.microsoft.com/office/drawing/2014/main" id="{477B945C-B433-4DFF-9A67-A5C9257E47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9FC9F85-9EC4-1FF6-3A4B-43B11E6B487C}"/>
              </a:ext>
            </a:extLst>
          </p:cNvPr>
          <p:cNvSpPr>
            <a:spLocks noGrp="1"/>
          </p:cNvSpPr>
          <p:nvPr>
            <p:ph idx="1"/>
          </p:nvPr>
        </p:nvSpPr>
        <p:spPr>
          <a:xfrm>
            <a:off x="508187" y="2069789"/>
            <a:ext cx="7436963" cy="4183454"/>
          </a:xfrm>
        </p:spPr>
        <p:txBody>
          <a:bodyPr>
            <a:normAutofit/>
          </a:bodyPr>
          <a:lstStyle/>
          <a:p>
            <a:pPr>
              <a:lnSpc>
                <a:spcPct val="110000"/>
              </a:lnSpc>
            </a:pPr>
            <a:r>
              <a:rPr lang="en-US" sz="1600" dirty="0">
                <a:solidFill>
                  <a:srgbClr val="FFFFFF"/>
                </a:solidFill>
              </a:rPr>
              <a:t>If you have played with some Cisco switches before, you might have noticed that every time you plugged in a cable, the led above the interface was orange and after a while became green. What is happening at this moment is that spanning-tree is determining the state of the interface; this is what happens as soon as you plug in a cable:</a:t>
            </a:r>
          </a:p>
          <a:p>
            <a:pPr>
              <a:lnSpc>
                <a:spcPct val="110000"/>
              </a:lnSpc>
            </a:pPr>
            <a:endParaRPr lang="en-US" sz="1600" dirty="0">
              <a:solidFill>
                <a:srgbClr val="FFFFFF"/>
              </a:solidFill>
            </a:endParaRPr>
          </a:p>
          <a:p>
            <a:pPr>
              <a:lnSpc>
                <a:spcPct val="110000"/>
              </a:lnSpc>
            </a:pPr>
            <a:r>
              <a:rPr lang="en-US" sz="1600" dirty="0">
                <a:solidFill>
                  <a:srgbClr val="FFFFFF"/>
                </a:solidFill>
              </a:rPr>
              <a:t>The port is in listening mode for 15 seconds. In this phase, it will receive and send BPDUs, still, neither learning MAC addresses nor data transmission.</a:t>
            </a:r>
          </a:p>
          <a:p>
            <a:pPr>
              <a:lnSpc>
                <a:spcPct val="110000"/>
              </a:lnSpc>
            </a:pPr>
            <a:r>
              <a:rPr lang="en-US" sz="1600" dirty="0">
                <a:solidFill>
                  <a:srgbClr val="FFFFFF"/>
                </a:solidFill>
              </a:rPr>
              <a:t>The port is in learning mode for 15 seconds.  We are still sending and receiving BPDUs, but now the switch will also learn MAC addresses. Still no data transmission, though.</a:t>
            </a:r>
          </a:p>
          <a:p>
            <a:pPr>
              <a:lnSpc>
                <a:spcPct val="110000"/>
              </a:lnSpc>
            </a:pPr>
            <a:r>
              <a:rPr lang="en-US" sz="1600" dirty="0">
                <a:solidFill>
                  <a:srgbClr val="FFFFFF"/>
                </a:solidFill>
              </a:rPr>
              <a:t>Now we go in forwarding mode, and finally, we can start transmitting data!</a:t>
            </a:r>
          </a:p>
        </p:txBody>
      </p:sp>
      <p:pic>
        <p:nvPicPr>
          <p:cNvPr id="2050" name="Picture 2" descr="Stp Port States">
            <a:extLst>
              <a:ext uri="{FF2B5EF4-FFF2-40B4-BE49-F238E27FC236}">
                <a16:creationId xmlns:a16="http://schemas.microsoft.com/office/drawing/2014/main" id="{D0B2B975-6B2D-8E2F-1450-1C9172000F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1749" y="2304414"/>
            <a:ext cx="4017936" cy="22491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6368587"/>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F875149D-F692-45DA-8324-D5E0193D5F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F778BD-C66D-AA99-F2B0-4FEE9787DEC0}"/>
              </a:ext>
            </a:extLst>
          </p:cNvPr>
          <p:cNvSpPr>
            <a:spLocks noGrp="1"/>
          </p:cNvSpPr>
          <p:nvPr>
            <p:ph type="title"/>
          </p:nvPr>
        </p:nvSpPr>
        <p:spPr>
          <a:xfrm>
            <a:off x="581192" y="800930"/>
            <a:ext cx="3568661" cy="2256390"/>
          </a:xfrm>
        </p:spPr>
        <p:txBody>
          <a:bodyPr anchor="ctr">
            <a:normAutofit/>
          </a:bodyPr>
          <a:lstStyle/>
          <a:p>
            <a:r>
              <a:rPr lang="en-US" sz="3700"/>
              <a:t>Why do we need spanning-tree?</a:t>
            </a:r>
          </a:p>
        </p:txBody>
      </p:sp>
      <p:sp>
        <p:nvSpPr>
          <p:cNvPr id="1033" name="Rectangle 1032">
            <a:extLst>
              <a:ext uri="{FF2B5EF4-FFF2-40B4-BE49-F238E27FC236}">
                <a16:creationId xmlns:a16="http://schemas.microsoft.com/office/drawing/2014/main" id="{C0B19935-C760-4698-9DD1-973C8A428D2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35" name="Rectangle 1034">
            <a:extLst>
              <a:ext uri="{FF2B5EF4-FFF2-40B4-BE49-F238E27FC236}">
                <a16:creationId xmlns:a16="http://schemas.microsoft.com/office/drawing/2014/main" id="{08990612-E008-4F02-AEBB-B140BE75355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37" name="Rectangle 1036">
            <a:extLst>
              <a:ext uri="{FF2B5EF4-FFF2-40B4-BE49-F238E27FC236}">
                <a16:creationId xmlns:a16="http://schemas.microsoft.com/office/drawing/2014/main" id="{A310A41F-3A14-4150-B6CF-0A577DDDEAD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AEA6072-B16C-6023-AFF7-8CD265EC0830}"/>
              </a:ext>
            </a:extLst>
          </p:cNvPr>
          <p:cNvSpPr>
            <a:spLocks noGrp="1"/>
          </p:cNvSpPr>
          <p:nvPr>
            <p:ph idx="1"/>
          </p:nvPr>
        </p:nvSpPr>
        <p:spPr>
          <a:xfrm>
            <a:off x="4561870" y="800930"/>
            <a:ext cx="7183597" cy="2256390"/>
          </a:xfrm>
        </p:spPr>
        <p:txBody>
          <a:bodyPr>
            <a:normAutofit/>
          </a:bodyPr>
          <a:lstStyle/>
          <a:p>
            <a:pPr>
              <a:buClr>
                <a:srgbClr val="48B75D"/>
              </a:buClr>
            </a:pPr>
            <a:r>
              <a:rPr lang="en-US" sz="1800" dirty="0"/>
              <a:t>What is a loop, and how do we get one?</a:t>
            </a:r>
          </a:p>
          <a:p>
            <a:pPr lvl="1">
              <a:buClr>
                <a:srgbClr val="48B75D"/>
              </a:buClr>
            </a:pPr>
            <a:r>
              <a:rPr lang="en-US" sz="1600" dirty="0"/>
              <a:t>We have two switches connected with a single cable, so there is a single point of failure. To get rid of this single point of failure, we will add another cable. </a:t>
            </a:r>
          </a:p>
          <a:p>
            <a:pPr lvl="1">
              <a:buClr>
                <a:srgbClr val="48B75D"/>
              </a:buClr>
            </a:pPr>
            <a:r>
              <a:rPr lang="en-US" sz="1600" dirty="0"/>
              <a:t>With the extra cable, we now have redundancy. Unfortunately for us, redundancy also brings loops</a:t>
            </a:r>
          </a:p>
          <a:p>
            <a:pPr>
              <a:buClr>
                <a:srgbClr val="48B75D"/>
              </a:buClr>
            </a:pPr>
            <a:endParaRPr lang="en-US" sz="1800" dirty="0"/>
          </a:p>
        </p:txBody>
      </p:sp>
      <p:pic>
        <p:nvPicPr>
          <p:cNvPr id="4" name="Picture 3">
            <a:extLst>
              <a:ext uri="{FF2B5EF4-FFF2-40B4-BE49-F238E27FC236}">
                <a16:creationId xmlns:a16="http://schemas.microsoft.com/office/drawing/2014/main" id="{1D1B664E-67C1-53E7-E686-312D3239852D}"/>
              </a:ext>
            </a:extLst>
          </p:cNvPr>
          <p:cNvPicPr>
            <a:picLocks noChangeAspect="1"/>
          </p:cNvPicPr>
          <p:nvPr/>
        </p:nvPicPr>
        <p:blipFill>
          <a:blip r:embed="rId2"/>
          <a:stretch>
            <a:fillRect/>
          </a:stretch>
        </p:blipFill>
        <p:spPr>
          <a:xfrm>
            <a:off x="447999" y="3276990"/>
            <a:ext cx="5484624" cy="3016542"/>
          </a:xfrm>
          <a:prstGeom prst="rect">
            <a:avLst/>
          </a:prstGeom>
        </p:spPr>
      </p:pic>
      <p:pic>
        <p:nvPicPr>
          <p:cNvPr id="1026" name="Picture 2" descr="switches redundant cable">
            <a:extLst>
              <a:ext uri="{FF2B5EF4-FFF2-40B4-BE49-F238E27FC236}">
                <a16:creationId xmlns:a16="http://schemas.microsoft.com/office/drawing/2014/main" id="{71996A0C-E3CB-7E7E-8432-ACD4D154AD8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55330" y="3261798"/>
            <a:ext cx="5487699" cy="30128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18224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62" name="Rectangle 2061">
            <a:extLst>
              <a:ext uri="{FF2B5EF4-FFF2-40B4-BE49-F238E27FC236}">
                <a16:creationId xmlns:a16="http://schemas.microsoft.com/office/drawing/2014/main" id="{88C97474-5879-4DB5-B4F3-F0357104BC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4" name="Rectangle 2063">
            <a:extLst>
              <a:ext uri="{FF2B5EF4-FFF2-40B4-BE49-F238E27FC236}">
                <a16:creationId xmlns:a16="http://schemas.microsoft.com/office/drawing/2014/main" id="{7D2AF00E-D433-4047-863F-BCB69CEC3C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588"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40DFF33-9063-E82F-8155-9062549CE05F}"/>
              </a:ext>
            </a:extLst>
          </p:cNvPr>
          <p:cNvSpPr>
            <a:spLocks noGrp="1"/>
          </p:cNvSpPr>
          <p:nvPr>
            <p:ph type="title"/>
          </p:nvPr>
        </p:nvSpPr>
        <p:spPr>
          <a:xfrm>
            <a:off x="807559" y="604758"/>
            <a:ext cx="6647905" cy="839730"/>
          </a:xfrm>
        </p:spPr>
        <p:txBody>
          <a:bodyPr>
            <a:normAutofit/>
          </a:bodyPr>
          <a:lstStyle/>
          <a:p>
            <a:r>
              <a:rPr lang="en-US" dirty="0"/>
              <a:t>Loops cont.</a:t>
            </a:r>
            <a:endParaRPr lang="en-US" dirty="0">
              <a:solidFill>
                <a:srgbClr val="FFFFFF"/>
              </a:solidFill>
            </a:endParaRPr>
          </a:p>
        </p:txBody>
      </p:sp>
      <p:sp>
        <p:nvSpPr>
          <p:cNvPr id="2066" name="Rectangle 2065">
            <a:extLst>
              <a:ext uri="{FF2B5EF4-FFF2-40B4-BE49-F238E27FC236}">
                <a16:creationId xmlns:a16="http://schemas.microsoft.com/office/drawing/2014/main" id="{0997DBEA-6DFC-457A-9850-E535053549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68" name="Rectangle 2067">
            <a:extLst>
              <a:ext uri="{FF2B5EF4-FFF2-40B4-BE49-F238E27FC236}">
                <a16:creationId xmlns:a16="http://schemas.microsoft.com/office/drawing/2014/main" id="{79446CF5-953A-4916-BFF4-F5558E5C235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70" name="Rectangle 2069">
            <a:extLst>
              <a:ext uri="{FF2B5EF4-FFF2-40B4-BE49-F238E27FC236}">
                <a16:creationId xmlns:a16="http://schemas.microsoft.com/office/drawing/2014/main" id="{477B945C-B433-4DFF-9A67-A5C9257E47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9FC9F85-9EC4-1FF6-3A4B-43B11E6B487C}"/>
              </a:ext>
            </a:extLst>
          </p:cNvPr>
          <p:cNvSpPr>
            <a:spLocks noGrp="1"/>
          </p:cNvSpPr>
          <p:nvPr>
            <p:ph idx="1"/>
          </p:nvPr>
        </p:nvSpPr>
        <p:spPr>
          <a:xfrm>
            <a:off x="508187" y="1591720"/>
            <a:ext cx="7436963" cy="4661522"/>
          </a:xfrm>
        </p:spPr>
        <p:txBody>
          <a:bodyPr>
            <a:normAutofit/>
          </a:bodyPr>
          <a:lstStyle/>
          <a:p>
            <a:pPr>
              <a:lnSpc>
                <a:spcPct val="110000"/>
              </a:lnSpc>
            </a:pPr>
            <a:r>
              <a:rPr lang="en-US" sz="1400" dirty="0"/>
              <a:t>H1 sends an ARP request because it’s looking for the MAC address of H2. An ARP request is a broadcast frame.</a:t>
            </a:r>
          </a:p>
          <a:p>
            <a:pPr>
              <a:lnSpc>
                <a:spcPct val="110000"/>
              </a:lnSpc>
            </a:pPr>
            <a:r>
              <a:rPr lang="en-US" sz="1400" dirty="0"/>
              <a:t>SW1 will forward this broadcast frame on all it interfaces, except the interface where it received the frame on.</a:t>
            </a:r>
          </a:p>
          <a:p>
            <a:pPr>
              <a:lnSpc>
                <a:spcPct val="110000"/>
              </a:lnSpc>
            </a:pPr>
            <a:r>
              <a:rPr lang="en-US" sz="1400" dirty="0"/>
              <a:t>SW2 will receive both broadcast frames.</a:t>
            </a:r>
          </a:p>
          <a:p>
            <a:pPr>
              <a:lnSpc>
                <a:spcPct val="110000"/>
              </a:lnSpc>
            </a:pPr>
            <a:r>
              <a:rPr lang="en-US" sz="1400" dirty="0"/>
              <a:t>Now, what does SW2 do with those broadcast frames?</a:t>
            </a:r>
          </a:p>
          <a:p>
            <a:pPr>
              <a:lnSpc>
                <a:spcPct val="110000"/>
              </a:lnSpc>
            </a:pPr>
            <a:r>
              <a:rPr lang="en-US" sz="1400" dirty="0"/>
              <a:t>It will forward it from every interface except the interface where it received the frame.</a:t>
            </a:r>
          </a:p>
          <a:p>
            <a:pPr>
              <a:lnSpc>
                <a:spcPct val="110000"/>
              </a:lnSpc>
            </a:pPr>
            <a:r>
              <a:rPr lang="en-US" sz="1400" dirty="0"/>
              <a:t>This means that the frame that was received on interface Fa0/0 will be forwarded on Interface Fa1/0.</a:t>
            </a:r>
          </a:p>
          <a:p>
            <a:pPr>
              <a:lnSpc>
                <a:spcPct val="110000"/>
              </a:lnSpc>
            </a:pPr>
            <a:r>
              <a:rPr lang="en-US" sz="1400" dirty="0"/>
              <a:t> The frame that was received on Interface Fa1/0 will be forwarded on Interface Fa0/0.</a:t>
            </a:r>
          </a:p>
          <a:p>
            <a:pPr>
              <a:lnSpc>
                <a:spcPct val="110000"/>
              </a:lnSpc>
            </a:pPr>
            <a:r>
              <a:rPr lang="en-US" sz="1400" dirty="0"/>
              <a:t>Both switches will keep forwarding over and over again until the following happens:</a:t>
            </a:r>
          </a:p>
          <a:p>
            <a:pPr>
              <a:lnSpc>
                <a:spcPct val="110000"/>
              </a:lnSpc>
            </a:pPr>
            <a:r>
              <a:rPr lang="en-US" sz="1400" dirty="0"/>
              <a:t>You fix the loop by disconnecting one of the cables.</a:t>
            </a:r>
          </a:p>
          <a:p>
            <a:pPr>
              <a:lnSpc>
                <a:spcPct val="110000"/>
              </a:lnSpc>
            </a:pPr>
            <a:r>
              <a:rPr lang="en-US" sz="1400" dirty="0"/>
              <a:t>One of your switches will crash because they are overburdened with traffic.</a:t>
            </a:r>
          </a:p>
          <a:p>
            <a:pPr>
              <a:lnSpc>
                <a:spcPct val="110000"/>
              </a:lnSpc>
            </a:pPr>
            <a:r>
              <a:rPr lang="en-US" sz="1400" dirty="0"/>
              <a:t>Ethernet frames don’t have a TTL (Time to Live) value, so they will loop around forever.</a:t>
            </a:r>
          </a:p>
        </p:txBody>
      </p:sp>
      <p:pic>
        <p:nvPicPr>
          <p:cNvPr id="4" name="Picture 2" descr="switches redundant cable">
            <a:extLst>
              <a:ext uri="{FF2B5EF4-FFF2-40B4-BE49-F238E27FC236}">
                <a16:creationId xmlns:a16="http://schemas.microsoft.com/office/drawing/2014/main" id="{D773136F-169C-5963-1EBA-D18BF6BBE73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001749" y="2408021"/>
            <a:ext cx="4110499" cy="22567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0598408"/>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62" name="Rectangle 2061">
            <a:extLst>
              <a:ext uri="{FF2B5EF4-FFF2-40B4-BE49-F238E27FC236}">
                <a16:creationId xmlns:a16="http://schemas.microsoft.com/office/drawing/2014/main" id="{88C97474-5879-4DB5-B4F3-F0357104BC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4" name="Rectangle 2063">
            <a:extLst>
              <a:ext uri="{FF2B5EF4-FFF2-40B4-BE49-F238E27FC236}">
                <a16:creationId xmlns:a16="http://schemas.microsoft.com/office/drawing/2014/main" id="{7D2AF00E-D433-4047-863F-BCB69CEC3C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588"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40DFF33-9063-E82F-8155-9062549CE05F}"/>
              </a:ext>
            </a:extLst>
          </p:cNvPr>
          <p:cNvSpPr>
            <a:spLocks noGrp="1"/>
          </p:cNvSpPr>
          <p:nvPr>
            <p:ph type="title"/>
          </p:nvPr>
        </p:nvSpPr>
        <p:spPr>
          <a:xfrm>
            <a:off x="807559" y="1092770"/>
            <a:ext cx="6647905" cy="792304"/>
          </a:xfrm>
        </p:spPr>
        <p:txBody>
          <a:bodyPr>
            <a:normAutofit fontScale="90000"/>
          </a:bodyPr>
          <a:lstStyle/>
          <a:p>
            <a:r>
              <a:rPr lang="en-US" dirty="0">
                <a:solidFill>
                  <a:srgbClr val="FFFFFF"/>
                </a:solidFill>
              </a:rPr>
              <a:t>How spanning trees solves loops </a:t>
            </a:r>
          </a:p>
        </p:txBody>
      </p:sp>
      <p:sp>
        <p:nvSpPr>
          <p:cNvPr id="2066" name="Rectangle 2065">
            <a:extLst>
              <a:ext uri="{FF2B5EF4-FFF2-40B4-BE49-F238E27FC236}">
                <a16:creationId xmlns:a16="http://schemas.microsoft.com/office/drawing/2014/main" id="{0997DBEA-6DFC-457A-9850-E535053549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68" name="Rectangle 2067">
            <a:extLst>
              <a:ext uri="{FF2B5EF4-FFF2-40B4-BE49-F238E27FC236}">
                <a16:creationId xmlns:a16="http://schemas.microsoft.com/office/drawing/2014/main" id="{79446CF5-953A-4916-BFF4-F5558E5C235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70" name="Rectangle 2069">
            <a:extLst>
              <a:ext uri="{FF2B5EF4-FFF2-40B4-BE49-F238E27FC236}">
                <a16:creationId xmlns:a16="http://schemas.microsoft.com/office/drawing/2014/main" id="{477B945C-B433-4DFF-9A67-A5C9257E47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9FC9F85-9EC4-1FF6-3A4B-43B11E6B487C}"/>
              </a:ext>
            </a:extLst>
          </p:cNvPr>
          <p:cNvSpPr>
            <a:spLocks noGrp="1"/>
          </p:cNvSpPr>
          <p:nvPr>
            <p:ph idx="1"/>
          </p:nvPr>
        </p:nvSpPr>
        <p:spPr>
          <a:xfrm>
            <a:off x="661817" y="1921024"/>
            <a:ext cx="7283333" cy="4582085"/>
          </a:xfrm>
        </p:spPr>
        <p:txBody>
          <a:bodyPr>
            <a:normAutofit/>
          </a:bodyPr>
          <a:lstStyle/>
          <a:p>
            <a:pPr>
              <a:lnSpc>
                <a:spcPct val="110000"/>
              </a:lnSpc>
            </a:pPr>
            <a:r>
              <a:rPr lang="en-US" sz="1400" dirty="0">
                <a:solidFill>
                  <a:srgbClr val="FFFFFF"/>
                </a:solidFill>
              </a:rPr>
              <a:t>Spanning-tree will help us to create a loop-free topology by blocking certain interfaces. </a:t>
            </a:r>
          </a:p>
          <a:p>
            <a:pPr>
              <a:lnSpc>
                <a:spcPct val="110000"/>
              </a:lnSpc>
            </a:pPr>
            <a:r>
              <a:rPr lang="en-US" sz="1400" dirty="0">
                <a:solidFill>
                  <a:srgbClr val="FFFFFF"/>
                </a:solidFill>
              </a:rPr>
              <a:t>We have three switches, and as you can see, we have added redundancy by connecting the switches in a triangle, this also means we have a loop here. I have added the MAC addresses but simplified them for this example:</a:t>
            </a:r>
          </a:p>
          <a:p>
            <a:pPr>
              <a:lnSpc>
                <a:spcPct val="110000"/>
              </a:lnSpc>
            </a:pPr>
            <a:r>
              <a:rPr lang="en-US" sz="1400" dirty="0">
                <a:solidFill>
                  <a:srgbClr val="FFFFFF"/>
                </a:solidFill>
              </a:rPr>
              <a:t>SW1: MAC AAA</a:t>
            </a:r>
          </a:p>
          <a:p>
            <a:pPr>
              <a:lnSpc>
                <a:spcPct val="110000"/>
              </a:lnSpc>
            </a:pPr>
            <a:r>
              <a:rPr lang="en-US" sz="1400" dirty="0">
                <a:solidFill>
                  <a:srgbClr val="FFFFFF"/>
                </a:solidFill>
              </a:rPr>
              <a:t>SW2: MAC BBB</a:t>
            </a:r>
          </a:p>
          <a:p>
            <a:pPr>
              <a:lnSpc>
                <a:spcPct val="110000"/>
              </a:lnSpc>
            </a:pPr>
            <a:r>
              <a:rPr lang="en-US" sz="1400" dirty="0">
                <a:solidFill>
                  <a:srgbClr val="FFFFFF"/>
                </a:solidFill>
              </a:rPr>
              <a:t>SW3: MAC CCC</a:t>
            </a:r>
          </a:p>
          <a:p>
            <a:pPr>
              <a:lnSpc>
                <a:spcPct val="110000"/>
              </a:lnSpc>
            </a:pPr>
            <a:r>
              <a:rPr lang="en-US" sz="1400" dirty="0">
                <a:solidFill>
                  <a:srgbClr val="FFFFFF"/>
                </a:solidFill>
              </a:rPr>
              <a:t>Since spanning-tree is enabled, all our switches will send a special frame to each other called a BPDU (Bridge Protocol Data Unit). In this BPDU, there are two pieces of information that spanning-tree requires:</a:t>
            </a:r>
          </a:p>
          <a:p>
            <a:pPr>
              <a:lnSpc>
                <a:spcPct val="110000"/>
              </a:lnSpc>
            </a:pPr>
            <a:r>
              <a:rPr lang="en-US" sz="1400" dirty="0">
                <a:solidFill>
                  <a:srgbClr val="FFFFFF"/>
                </a:solidFill>
              </a:rPr>
              <a:t>MAC address</a:t>
            </a:r>
          </a:p>
          <a:p>
            <a:pPr>
              <a:lnSpc>
                <a:spcPct val="110000"/>
              </a:lnSpc>
            </a:pPr>
            <a:r>
              <a:rPr lang="en-US" sz="1400" dirty="0">
                <a:solidFill>
                  <a:srgbClr val="FFFFFF"/>
                </a:solidFill>
              </a:rPr>
              <a:t>Priority</a:t>
            </a:r>
          </a:p>
          <a:p>
            <a:pPr>
              <a:lnSpc>
                <a:spcPct val="110000"/>
              </a:lnSpc>
            </a:pPr>
            <a:r>
              <a:rPr lang="en-US" sz="1400" dirty="0">
                <a:solidFill>
                  <a:srgbClr val="FFFFFF"/>
                </a:solidFill>
              </a:rPr>
              <a:t>The MAC address and the priority together make up the bridge ID. </a:t>
            </a:r>
          </a:p>
        </p:txBody>
      </p:sp>
      <p:pic>
        <p:nvPicPr>
          <p:cNvPr id="2050" name="Picture 2" descr="switches in triangle">
            <a:extLst>
              <a:ext uri="{FF2B5EF4-FFF2-40B4-BE49-F238E27FC236}">
                <a16:creationId xmlns:a16="http://schemas.microsoft.com/office/drawing/2014/main" id="{AA069B14-EE9E-C042-4E3C-E23BF83F021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042147" y="1482512"/>
            <a:ext cx="3909299" cy="3892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604994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62" name="Rectangle 2061">
            <a:extLst>
              <a:ext uri="{FF2B5EF4-FFF2-40B4-BE49-F238E27FC236}">
                <a16:creationId xmlns:a16="http://schemas.microsoft.com/office/drawing/2014/main" id="{88C97474-5879-4DB5-B4F3-F0357104BC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4" name="Rectangle 2063">
            <a:extLst>
              <a:ext uri="{FF2B5EF4-FFF2-40B4-BE49-F238E27FC236}">
                <a16:creationId xmlns:a16="http://schemas.microsoft.com/office/drawing/2014/main" id="{7D2AF00E-D433-4047-863F-BCB69CEC3C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588"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40DFF33-9063-E82F-8155-9062549CE05F}"/>
              </a:ext>
            </a:extLst>
          </p:cNvPr>
          <p:cNvSpPr>
            <a:spLocks noGrp="1"/>
          </p:cNvSpPr>
          <p:nvPr>
            <p:ph type="title"/>
          </p:nvPr>
        </p:nvSpPr>
        <p:spPr>
          <a:xfrm>
            <a:off x="825901" y="1188332"/>
            <a:ext cx="6647905" cy="616416"/>
          </a:xfrm>
        </p:spPr>
        <p:txBody>
          <a:bodyPr>
            <a:normAutofit fontScale="90000"/>
          </a:bodyPr>
          <a:lstStyle/>
          <a:p>
            <a:r>
              <a:rPr lang="en-US" dirty="0">
                <a:solidFill>
                  <a:srgbClr val="FFFFFF"/>
                </a:solidFill>
              </a:rPr>
              <a:t>How spanning trees solves loops </a:t>
            </a:r>
          </a:p>
        </p:txBody>
      </p:sp>
      <p:sp>
        <p:nvSpPr>
          <p:cNvPr id="2066" name="Rectangle 2065">
            <a:extLst>
              <a:ext uri="{FF2B5EF4-FFF2-40B4-BE49-F238E27FC236}">
                <a16:creationId xmlns:a16="http://schemas.microsoft.com/office/drawing/2014/main" id="{0997DBEA-6DFC-457A-9850-E535053549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68" name="Rectangle 2067">
            <a:extLst>
              <a:ext uri="{FF2B5EF4-FFF2-40B4-BE49-F238E27FC236}">
                <a16:creationId xmlns:a16="http://schemas.microsoft.com/office/drawing/2014/main" id="{79446CF5-953A-4916-BFF4-F5558E5C235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70" name="Rectangle 2069">
            <a:extLst>
              <a:ext uri="{FF2B5EF4-FFF2-40B4-BE49-F238E27FC236}">
                <a16:creationId xmlns:a16="http://schemas.microsoft.com/office/drawing/2014/main" id="{477B945C-B433-4DFF-9A67-A5C9257E47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9FC9F85-9EC4-1FF6-3A4B-43B11E6B487C}"/>
              </a:ext>
            </a:extLst>
          </p:cNvPr>
          <p:cNvSpPr>
            <a:spLocks noGrp="1"/>
          </p:cNvSpPr>
          <p:nvPr>
            <p:ph idx="1"/>
          </p:nvPr>
        </p:nvSpPr>
        <p:spPr>
          <a:xfrm>
            <a:off x="446534" y="1684607"/>
            <a:ext cx="7498616" cy="4726825"/>
          </a:xfrm>
        </p:spPr>
        <p:txBody>
          <a:bodyPr>
            <a:normAutofit/>
          </a:bodyPr>
          <a:lstStyle/>
          <a:p>
            <a:pPr>
              <a:lnSpc>
                <a:spcPct val="110000"/>
              </a:lnSpc>
            </a:pPr>
            <a:r>
              <a:rPr lang="en-US" sz="1800" dirty="0">
                <a:solidFill>
                  <a:srgbClr val="FFFFFF"/>
                </a:solidFill>
              </a:rPr>
              <a:t>Spanning-tree requires the bridge ID for its calculation. </a:t>
            </a:r>
          </a:p>
          <a:p>
            <a:pPr>
              <a:lnSpc>
                <a:spcPct val="110000"/>
              </a:lnSpc>
            </a:pPr>
            <a:r>
              <a:rPr lang="en-US" sz="1800" dirty="0">
                <a:solidFill>
                  <a:srgbClr val="FFFFFF"/>
                </a:solidFill>
              </a:rPr>
              <a:t>First of all, spanning-tree will elect a root bridge; this root bridge will be the one that has the best “bridge ID”.</a:t>
            </a:r>
          </a:p>
          <a:p>
            <a:pPr>
              <a:lnSpc>
                <a:spcPct val="110000"/>
              </a:lnSpc>
            </a:pPr>
            <a:r>
              <a:rPr lang="en-US" sz="1800" dirty="0">
                <a:solidFill>
                  <a:srgbClr val="FFFFFF"/>
                </a:solidFill>
              </a:rPr>
              <a:t>The switch with the lowest bridge ID is the best one.</a:t>
            </a:r>
          </a:p>
          <a:p>
            <a:pPr>
              <a:lnSpc>
                <a:spcPct val="110000"/>
              </a:lnSpc>
            </a:pPr>
            <a:r>
              <a:rPr lang="en-US" sz="1800" dirty="0">
                <a:solidFill>
                  <a:srgbClr val="FFFFFF"/>
                </a:solidFill>
              </a:rPr>
              <a:t>By default, the priority is 32768, but we can change this value if we want.</a:t>
            </a:r>
          </a:p>
          <a:p>
            <a:pPr>
              <a:lnSpc>
                <a:spcPct val="110000"/>
              </a:lnSpc>
            </a:pPr>
            <a:r>
              <a:rPr lang="en-US" sz="1800" dirty="0">
                <a:solidFill>
                  <a:srgbClr val="FFFFFF"/>
                </a:solidFill>
              </a:rPr>
              <a:t>SW1 will become the root bridge! Priority and MAC address make up the bridge ID. Since the priority is the same on all switches, it will be the MAC address that is the tiebreaker. SW1 has the lowest MAC address thus the best bridge ID and will become the root bridge.</a:t>
            </a:r>
          </a:p>
          <a:p>
            <a:pPr>
              <a:lnSpc>
                <a:spcPct val="110000"/>
              </a:lnSpc>
            </a:pPr>
            <a:r>
              <a:rPr lang="en-US" sz="1800" dirty="0">
                <a:solidFill>
                  <a:srgbClr val="FFFFFF"/>
                </a:solidFill>
              </a:rPr>
              <a:t>The ports on our root bridge are always designated, which means they are in a forwarding state.</a:t>
            </a:r>
          </a:p>
        </p:txBody>
      </p:sp>
      <p:pic>
        <p:nvPicPr>
          <p:cNvPr id="4" name="Picture 3">
            <a:extLst>
              <a:ext uri="{FF2B5EF4-FFF2-40B4-BE49-F238E27FC236}">
                <a16:creationId xmlns:a16="http://schemas.microsoft.com/office/drawing/2014/main" id="{84117172-8BF8-C2DE-DBBD-B617ED3449FB}"/>
              </a:ext>
            </a:extLst>
          </p:cNvPr>
          <p:cNvPicPr>
            <a:picLocks noChangeAspect="1"/>
          </p:cNvPicPr>
          <p:nvPr/>
        </p:nvPicPr>
        <p:blipFill>
          <a:blip r:embed="rId2"/>
          <a:stretch>
            <a:fillRect/>
          </a:stretch>
        </p:blipFill>
        <p:spPr>
          <a:xfrm>
            <a:off x="8042147" y="1673975"/>
            <a:ext cx="3944653" cy="3928183"/>
          </a:xfrm>
          <a:prstGeom prst="rect">
            <a:avLst/>
          </a:prstGeom>
        </p:spPr>
      </p:pic>
    </p:spTree>
    <p:extLst>
      <p:ext uri="{BB962C8B-B14F-4D97-AF65-F5344CB8AC3E}">
        <p14:creationId xmlns:p14="http://schemas.microsoft.com/office/powerpoint/2010/main" val="2299303145"/>
      </p:ext>
    </p:extLst>
  </p:cSld>
  <p:clrMapOvr>
    <a:overrideClrMapping bg1="dk1" tx1="lt1" bg2="dk2" tx2="lt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62" name="Rectangle 2061">
            <a:extLst>
              <a:ext uri="{FF2B5EF4-FFF2-40B4-BE49-F238E27FC236}">
                <a16:creationId xmlns:a16="http://schemas.microsoft.com/office/drawing/2014/main" id="{88C97474-5879-4DB5-B4F3-F0357104BC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4" name="Rectangle 2063">
            <a:extLst>
              <a:ext uri="{FF2B5EF4-FFF2-40B4-BE49-F238E27FC236}">
                <a16:creationId xmlns:a16="http://schemas.microsoft.com/office/drawing/2014/main" id="{7D2AF00E-D433-4047-863F-BCB69CEC3C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588"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40DFF33-9063-E82F-8155-9062549CE05F}"/>
              </a:ext>
            </a:extLst>
          </p:cNvPr>
          <p:cNvSpPr>
            <a:spLocks noGrp="1"/>
          </p:cNvSpPr>
          <p:nvPr>
            <p:ph type="title"/>
          </p:nvPr>
        </p:nvSpPr>
        <p:spPr>
          <a:xfrm>
            <a:off x="807559" y="1092770"/>
            <a:ext cx="6647905" cy="792304"/>
          </a:xfrm>
        </p:spPr>
        <p:txBody>
          <a:bodyPr>
            <a:normAutofit fontScale="90000"/>
          </a:bodyPr>
          <a:lstStyle/>
          <a:p>
            <a:r>
              <a:rPr lang="en-US" dirty="0">
                <a:solidFill>
                  <a:srgbClr val="FFFFFF"/>
                </a:solidFill>
              </a:rPr>
              <a:t>How spanning trees solves loops </a:t>
            </a:r>
          </a:p>
        </p:txBody>
      </p:sp>
      <p:sp>
        <p:nvSpPr>
          <p:cNvPr id="2066" name="Rectangle 2065">
            <a:extLst>
              <a:ext uri="{FF2B5EF4-FFF2-40B4-BE49-F238E27FC236}">
                <a16:creationId xmlns:a16="http://schemas.microsoft.com/office/drawing/2014/main" id="{0997DBEA-6DFC-457A-9850-E535053549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68" name="Rectangle 2067">
            <a:extLst>
              <a:ext uri="{FF2B5EF4-FFF2-40B4-BE49-F238E27FC236}">
                <a16:creationId xmlns:a16="http://schemas.microsoft.com/office/drawing/2014/main" id="{79446CF5-953A-4916-BFF4-F5558E5C235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70" name="Rectangle 2069">
            <a:extLst>
              <a:ext uri="{FF2B5EF4-FFF2-40B4-BE49-F238E27FC236}">
                <a16:creationId xmlns:a16="http://schemas.microsoft.com/office/drawing/2014/main" id="{477B945C-B433-4DFF-9A67-A5C9257E47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9FC9F85-9EC4-1FF6-3A4B-43B11E6B487C}"/>
              </a:ext>
            </a:extLst>
          </p:cNvPr>
          <p:cNvSpPr>
            <a:spLocks noGrp="1"/>
          </p:cNvSpPr>
          <p:nvPr>
            <p:ph idx="1"/>
          </p:nvPr>
        </p:nvSpPr>
        <p:spPr>
          <a:xfrm>
            <a:off x="508187" y="1414056"/>
            <a:ext cx="7436963" cy="5025512"/>
          </a:xfrm>
        </p:spPr>
        <p:txBody>
          <a:bodyPr>
            <a:normAutofit/>
          </a:bodyPr>
          <a:lstStyle/>
          <a:p>
            <a:pPr>
              <a:lnSpc>
                <a:spcPct val="110000"/>
              </a:lnSpc>
            </a:pPr>
            <a:r>
              <a:rPr lang="en-US" sz="1400" dirty="0">
                <a:solidFill>
                  <a:srgbClr val="FFFFFF"/>
                </a:solidFill>
              </a:rPr>
              <a:t>Now we have agreed on the root bridge, our next step for all our “non-root” bridges (so that’s every switch that is not the root) will have to find the shortest path to our root bridge! The shortest path to the root bridge is called the “root port”</a:t>
            </a:r>
          </a:p>
          <a:p>
            <a:pPr>
              <a:lnSpc>
                <a:spcPct val="110000"/>
              </a:lnSpc>
            </a:pPr>
            <a:r>
              <a:rPr lang="en-US" sz="1400" dirty="0">
                <a:solidFill>
                  <a:srgbClr val="FFFFFF"/>
                </a:solidFill>
              </a:rPr>
              <a:t>Their Fa0/0 interface is the shortest path to get to the root bridge. The “shortest path” in spanning-tree means it will actually look at the speed of the interface. Each interface has a certain cost, and the path with the lowest cost will be used. </a:t>
            </a:r>
          </a:p>
          <a:p>
            <a:pPr>
              <a:lnSpc>
                <a:spcPct val="110000"/>
              </a:lnSpc>
            </a:pPr>
            <a:r>
              <a:rPr lang="en-US" sz="1400" dirty="0">
                <a:solidFill>
                  <a:srgbClr val="FFFFFF"/>
                </a:solidFill>
              </a:rPr>
              <a:t>We have designated ports on our root bridge and root ports on our non-root bridges, we still have a loop, however, so we need to shut down a port between SW2 and SW3 to break that loop. So which port are we going to shut down? The one on SW2 or the one on SW3?</a:t>
            </a:r>
          </a:p>
          <a:p>
            <a:pPr>
              <a:lnSpc>
                <a:spcPct val="110000"/>
              </a:lnSpc>
            </a:pPr>
            <a:r>
              <a:rPr lang="en-US" sz="1400" dirty="0">
                <a:solidFill>
                  <a:srgbClr val="FFFFFF"/>
                </a:solidFill>
              </a:rPr>
              <a:t>Lower is better, both switches have the same priority, but the MAC address of SW2 is lower, which means that SW2 will “win this battle”. SW3 is our loser here which means it will have to block its port, effectively breaking our loop.</a:t>
            </a:r>
          </a:p>
        </p:txBody>
      </p:sp>
      <p:pic>
        <p:nvPicPr>
          <p:cNvPr id="4" name="Picture 3">
            <a:extLst>
              <a:ext uri="{FF2B5EF4-FFF2-40B4-BE49-F238E27FC236}">
                <a16:creationId xmlns:a16="http://schemas.microsoft.com/office/drawing/2014/main" id="{E1D4756F-951F-D61F-3A01-67068CD90130}"/>
              </a:ext>
            </a:extLst>
          </p:cNvPr>
          <p:cNvPicPr>
            <a:picLocks noChangeAspect="1"/>
          </p:cNvPicPr>
          <p:nvPr/>
        </p:nvPicPr>
        <p:blipFill>
          <a:blip r:embed="rId2"/>
          <a:stretch>
            <a:fillRect/>
          </a:stretch>
        </p:blipFill>
        <p:spPr>
          <a:xfrm>
            <a:off x="7948441" y="1486555"/>
            <a:ext cx="4246086" cy="4437086"/>
          </a:xfrm>
          <a:prstGeom prst="rect">
            <a:avLst/>
          </a:prstGeom>
        </p:spPr>
      </p:pic>
    </p:spTree>
    <p:extLst>
      <p:ext uri="{BB962C8B-B14F-4D97-AF65-F5344CB8AC3E}">
        <p14:creationId xmlns:p14="http://schemas.microsoft.com/office/powerpoint/2010/main" val="2834912801"/>
      </p:ext>
    </p:extLst>
  </p:cSld>
  <p:clrMapOvr>
    <a:overrideClrMapping bg1="dk1" tx1="lt1" bg2="dk2" tx2="lt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62" name="Rectangle 2061">
            <a:extLst>
              <a:ext uri="{FF2B5EF4-FFF2-40B4-BE49-F238E27FC236}">
                <a16:creationId xmlns:a16="http://schemas.microsoft.com/office/drawing/2014/main" id="{88C97474-5879-4DB5-B4F3-F0357104BC8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4" name="Rectangle 2063">
            <a:extLst>
              <a:ext uri="{FF2B5EF4-FFF2-40B4-BE49-F238E27FC236}">
                <a16:creationId xmlns:a16="http://schemas.microsoft.com/office/drawing/2014/main" id="{7D2AF00E-D433-4047-863F-BCB69CEC3C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588"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40DFF33-9063-E82F-8155-9062549CE05F}"/>
              </a:ext>
            </a:extLst>
          </p:cNvPr>
          <p:cNvSpPr>
            <a:spLocks noGrp="1"/>
          </p:cNvSpPr>
          <p:nvPr>
            <p:ph type="title"/>
          </p:nvPr>
        </p:nvSpPr>
        <p:spPr>
          <a:xfrm>
            <a:off x="807559" y="1092770"/>
            <a:ext cx="6647905" cy="792304"/>
          </a:xfrm>
        </p:spPr>
        <p:txBody>
          <a:bodyPr>
            <a:normAutofit fontScale="90000"/>
          </a:bodyPr>
          <a:lstStyle/>
          <a:p>
            <a:r>
              <a:rPr lang="en-US" dirty="0">
                <a:solidFill>
                  <a:srgbClr val="FFFFFF"/>
                </a:solidFill>
              </a:rPr>
              <a:t>How spanning trees solves loops </a:t>
            </a:r>
          </a:p>
        </p:txBody>
      </p:sp>
      <p:sp>
        <p:nvSpPr>
          <p:cNvPr id="2066" name="Rectangle 2065">
            <a:extLst>
              <a:ext uri="{FF2B5EF4-FFF2-40B4-BE49-F238E27FC236}">
                <a16:creationId xmlns:a16="http://schemas.microsoft.com/office/drawing/2014/main" id="{0997DBEA-6DFC-457A-9850-E535053549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68" name="Rectangle 2067">
            <a:extLst>
              <a:ext uri="{FF2B5EF4-FFF2-40B4-BE49-F238E27FC236}">
                <a16:creationId xmlns:a16="http://schemas.microsoft.com/office/drawing/2014/main" id="{79446CF5-953A-4916-BFF4-F5558E5C235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70" name="Rectangle 2069">
            <a:extLst>
              <a:ext uri="{FF2B5EF4-FFF2-40B4-BE49-F238E27FC236}">
                <a16:creationId xmlns:a16="http://schemas.microsoft.com/office/drawing/2014/main" id="{477B945C-B433-4DFF-9A67-A5C9257E47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9FC9F85-9EC4-1FF6-3A4B-43B11E6B487C}"/>
              </a:ext>
            </a:extLst>
          </p:cNvPr>
          <p:cNvSpPr>
            <a:spLocks noGrp="1"/>
          </p:cNvSpPr>
          <p:nvPr>
            <p:ph idx="1"/>
          </p:nvPr>
        </p:nvSpPr>
        <p:spPr>
          <a:xfrm>
            <a:off x="508187" y="1414056"/>
            <a:ext cx="7436963" cy="5025512"/>
          </a:xfrm>
        </p:spPr>
        <p:txBody>
          <a:bodyPr>
            <a:normAutofit/>
          </a:bodyPr>
          <a:lstStyle/>
          <a:p>
            <a:pPr>
              <a:lnSpc>
                <a:spcPct val="110000"/>
              </a:lnSpc>
            </a:pPr>
            <a:r>
              <a:rPr lang="en-US" sz="1400" dirty="0">
                <a:solidFill>
                  <a:srgbClr val="FFFFFF"/>
                </a:solidFill>
              </a:rPr>
              <a:t>If you look at the link between SW2 and SW3, you can see that the Fa1/0 interface of SW3 says “A” which stands for alternate. An alternate port is blocked! Sometimes the alternate port is called the ND (Non Designated) port. By shutting down this interface, we have solved our loop</a:t>
            </a:r>
          </a:p>
        </p:txBody>
      </p:sp>
      <p:pic>
        <p:nvPicPr>
          <p:cNvPr id="1026" name="Picture 2" descr="stp alternate port">
            <a:extLst>
              <a:ext uri="{FF2B5EF4-FFF2-40B4-BE49-F238E27FC236}">
                <a16:creationId xmlns:a16="http://schemas.microsoft.com/office/drawing/2014/main" id="{4B7B3FA3-4400-C380-55BA-D9FC21A24C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1748" y="1488921"/>
            <a:ext cx="4142444" cy="4328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4922698"/>
      </p:ext>
    </p:extLst>
  </p:cSld>
  <p:clrMapOvr>
    <a:overrideClrMapping bg1="dk1" tx1="lt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98000"/>
                <a:satMod val="110000"/>
                <a:lumMod val="86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2989FB-1024-49B7-BDF1-B3CE27D486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1ACD45-8783-3418-1B2D-B2091CEB5F79}"/>
              </a:ext>
            </a:extLst>
          </p:cNvPr>
          <p:cNvSpPr>
            <a:spLocks noGrp="1"/>
          </p:cNvSpPr>
          <p:nvPr>
            <p:ph type="title"/>
          </p:nvPr>
        </p:nvSpPr>
        <p:spPr>
          <a:xfrm>
            <a:off x="746228" y="1037967"/>
            <a:ext cx="3054091" cy="4709131"/>
          </a:xfrm>
        </p:spPr>
        <p:txBody>
          <a:bodyPr anchor="ctr">
            <a:normAutofit/>
          </a:bodyPr>
          <a:lstStyle/>
          <a:p>
            <a:r>
              <a:rPr lang="en-US">
                <a:solidFill>
                  <a:schemeClr val="bg1">
                    <a:lumMod val="85000"/>
                    <a:lumOff val="15000"/>
                  </a:schemeClr>
                </a:solidFill>
              </a:rPr>
              <a:t>Spanning tree portfast </a:t>
            </a:r>
          </a:p>
        </p:txBody>
      </p:sp>
      <p:sp>
        <p:nvSpPr>
          <p:cNvPr id="11" name="Rectangle 10">
            <a:extLst>
              <a:ext uri="{FF2B5EF4-FFF2-40B4-BE49-F238E27FC236}">
                <a16:creationId xmlns:a16="http://schemas.microsoft.com/office/drawing/2014/main" id="{2987D6F4-EC95-4EF1-A8AD-4B70386CEEC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F5F792DF-9D0A-4DB6-9A9E-7312F5A7E87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7498080"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7BC7EA7B-802E-41F4-8926-C4475287AA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8"/>
            <a:ext cx="7498616" cy="5676901"/>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7" name="Content Placeholder 2">
            <a:extLst>
              <a:ext uri="{FF2B5EF4-FFF2-40B4-BE49-F238E27FC236}">
                <a16:creationId xmlns:a16="http://schemas.microsoft.com/office/drawing/2014/main" id="{9589B2A7-6694-0BC5-9F72-EF811455F5DB}"/>
              </a:ext>
            </a:extLst>
          </p:cNvPr>
          <p:cNvGraphicFramePr>
            <a:graphicFrameLocks noGrp="1"/>
          </p:cNvGraphicFramePr>
          <p:nvPr>
            <p:ph idx="1"/>
            <p:extLst>
              <p:ext uri="{D42A27DB-BD31-4B8C-83A1-F6EECF244321}">
                <p14:modId xmlns:p14="http://schemas.microsoft.com/office/powerpoint/2010/main" val="2763121676"/>
              </p:ext>
            </p:extLst>
          </p:nvPr>
        </p:nvGraphicFramePr>
        <p:xfrm>
          <a:off x="4241829" y="723898"/>
          <a:ext cx="7498079" cy="56769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2157154"/>
      </p:ext>
    </p:extLst>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descr="3D black question marks with one yellow question mark">
            <a:extLst>
              <a:ext uri="{FF2B5EF4-FFF2-40B4-BE49-F238E27FC236}">
                <a16:creationId xmlns:a16="http://schemas.microsoft.com/office/drawing/2014/main" id="{FD79C2B9-EB81-9843-04D2-F8B09E970F71}"/>
              </a:ext>
            </a:extLst>
          </p:cNvPr>
          <p:cNvPicPr>
            <a:picLocks noChangeAspect="1"/>
          </p:cNvPicPr>
          <p:nvPr/>
        </p:nvPicPr>
        <p:blipFill rotWithShape="1">
          <a:blip r:embed="rId2"/>
          <a:srcRect l="19006" r="16106" b="1"/>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D5B012D8-7F27-4758-9AC6-C889B154BD7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850975-BDF2-4414-48EF-13EF78031B36}"/>
              </a:ext>
            </a:extLst>
          </p:cNvPr>
          <p:cNvSpPr>
            <a:spLocks noGrp="1"/>
          </p:cNvSpPr>
          <p:nvPr>
            <p:ph type="title"/>
          </p:nvPr>
        </p:nvSpPr>
        <p:spPr>
          <a:xfrm>
            <a:off x="643466" y="643467"/>
            <a:ext cx="5452529" cy="3569242"/>
          </a:xfrm>
        </p:spPr>
        <p:txBody>
          <a:bodyPr vert="horz" lIns="91440" tIns="45720" rIns="91440" bIns="45720" rtlCol="0" anchor="t">
            <a:normAutofit/>
          </a:bodyPr>
          <a:lstStyle/>
          <a:p>
            <a:r>
              <a:rPr lang="en-US" sz="4800">
                <a:solidFill>
                  <a:schemeClr val="bg1"/>
                </a:solidFill>
              </a:rPr>
              <a:t>questions</a:t>
            </a:r>
          </a:p>
        </p:txBody>
      </p:sp>
      <p:sp>
        <p:nvSpPr>
          <p:cNvPr id="20" name="Rectangle 19">
            <a:extLst>
              <a:ext uri="{FF2B5EF4-FFF2-40B4-BE49-F238E27FC236}">
                <a16:creationId xmlns:a16="http://schemas.microsoft.com/office/drawing/2014/main" id="{4063B759-00FC-46D1-9898-8E8625268FA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731935" y="1397930"/>
            <a:ext cx="6858003" cy="4062128"/>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8250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9EB11-FDC2-CE2C-9B4A-AA6E1A7441A0}"/>
              </a:ext>
            </a:extLst>
          </p:cNvPr>
          <p:cNvSpPr>
            <a:spLocks noGrp="1"/>
          </p:cNvSpPr>
          <p:nvPr>
            <p:ph type="title"/>
          </p:nvPr>
        </p:nvSpPr>
        <p:spPr>
          <a:xfrm>
            <a:off x="581192" y="702156"/>
            <a:ext cx="11029616" cy="1188720"/>
          </a:xfrm>
        </p:spPr>
        <p:txBody>
          <a:bodyPr>
            <a:normAutofit/>
          </a:bodyPr>
          <a:lstStyle/>
          <a:p>
            <a:r>
              <a:rPr lang="en-US" dirty="0"/>
              <a:t>Switching at the Physical Layer</a:t>
            </a:r>
          </a:p>
        </p:txBody>
      </p:sp>
      <p:graphicFrame>
        <p:nvGraphicFramePr>
          <p:cNvPr id="5" name="Content Placeholder 2">
            <a:extLst>
              <a:ext uri="{FF2B5EF4-FFF2-40B4-BE49-F238E27FC236}">
                <a16:creationId xmlns:a16="http://schemas.microsoft.com/office/drawing/2014/main" id="{65351CFD-B762-2BC5-41A3-1876EF335412}"/>
              </a:ext>
            </a:extLst>
          </p:cNvPr>
          <p:cNvGraphicFramePr>
            <a:graphicFrameLocks noGrp="1"/>
          </p:cNvGraphicFramePr>
          <p:nvPr>
            <p:ph idx="1"/>
            <p:extLst>
              <p:ext uri="{D42A27DB-BD31-4B8C-83A1-F6EECF244321}">
                <p14:modId xmlns:p14="http://schemas.microsoft.com/office/powerpoint/2010/main" val="571837194"/>
              </p:ext>
            </p:extLst>
          </p:nvPr>
        </p:nvGraphicFramePr>
        <p:xfrm>
          <a:off x="581025" y="2341563"/>
          <a:ext cx="11029950" cy="38142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7835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858DF7D-C2D0-4B03-A7A0-2F06B789EE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B26B711-3121-40B0-8377-A64F3DC00C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645C4D3D-ABBA-4B4E-93E5-01E34371984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98DDD5E5-0097-4C6C-B266-5732EDA96C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8952EF87-C74F-4D3F-9CAD-EEA1733C9BD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112A7C9-C5C5-4EA0-8BD2-0B6AF0611DCA}"/>
              </a:ext>
            </a:extLst>
          </p:cNvPr>
          <p:cNvSpPr>
            <a:spLocks noGrp="1"/>
          </p:cNvSpPr>
          <p:nvPr>
            <p:ph type="title"/>
          </p:nvPr>
        </p:nvSpPr>
        <p:spPr>
          <a:xfrm>
            <a:off x="771148" y="1037967"/>
            <a:ext cx="3054091" cy="4709131"/>
          </a:xfrm>
        </p:spPr>
        <p:txBody>
          <a:bodyPr anchor="ctr">
            <a:normAutofit/>
          </a:bodyPr>
          <a:lstStyle/>
          <a:p>
            <a:r>
              <a:rPr lang="en-US">
                <a:solidFill>
                  <a:srgbClr val="FFFEFF"/>
                </a:solidFill>
              </a:rPr>
              <a:t>Switching at the Data Link Layer</a:t>
            </a:r>
          </a:p>
        </p:txBody>
      </p:sp>
      <p:sp>
        <p:nvSpPr>
          <p:cNvPr id="3" name="Content Placeholder 2">
            <a:extLst>
              <a:ext uri="{FF2B5EF4-FFF2-40B4-BE49-F238E27FC236}">
                <a16:creationId xmlns:a16="http://schemas.microsoft.com/office/drawing/2014/main" id="{A1347C4B-AA9B-0BB8-D811-5443F9AF465F}"/>
              </a:ext>
            </a:extLst>
          </p:cNvPr>
          <p:cNvSpPr>
            <a:spLocks noGrp="1"/>
          </p:cNvSpPr>
          <p:nvPr>
            <p:ph idx="1"/>
          </p:nvPr>
        </p:nvSpPr>
        <p:spPr>
          <a:xfrm>
            <a:off x="4534935" y="1037968"/>
            <a:ext cx="6725899" cy="4820832"/>
          </a:xfrm>
        </p:spPr>
        <p:txBody>
          <a:bodyPr>
            <a:normAutofit/>
          </a:bodyPr>
          <a:lstStyle/>
          <a:p>
            <a:r>
              <a:rPr lang="en-US"/>
              <a:t>The most commonly known type of Data Link Switching is LAN switching.</a:t>
            </a:r>
          </a:p>
          <a:p>
            <a:r>
              <a:rPr lang="en-US"/>
              <a:t>A LAN switch is, in many ways, similar to a bridge. Both devices allow you to segment the LAN and create multiple collision domains. However, LAN switches do have several advantages over bridges, which include the following:</a:t>
            </a:r>
          </a:p>
          <a:p>
            <a:pPr lvl="1"/>
            <a:r>
              <a:rPr lang="en-US"/>
              <a:t>More ports than a bridge would ever be capable of supporting</a:t>
            </a:r>
          </a:p>
          <a:p>
            <a:pPr lvl="1"/>
            <a:r>
              <a:rPr lang="en-US" err="1"/>
              <a:t>Microsegmentation</a:t>
            </a:r>
            <a:r>
              <a:rPr lang="en-US"/>
              <a:t> by allowing individual hosts to be connected to individual ports</a:t>
            </a:r>
          </a:p>
          <a:p>
            <a:pPr lvl="1"/>
            <a:r>
              <a:rPr lang="en-US"/>
              <a:t>Operating at hardware speed using ASICs, versus the software used by bridges</a:t>
            </a:r>
          </a:p>
          <a:p>
            <a:pPr lvl="1"/>
            <a:r>
              <a:rPr lang="en-US"/>
              <a:t>Supporting Layer 3 and Layer 4 packet switching by including Multilayer features</a:t>
            </a:r>
          </a:p>
          <a:p>
            <a:pPr lvl="1"/>
            <a:r>
              <a:rPr lang="en-US"/>
              <a:t>Using VLANs to create smaller logical broadcast domains</a:t>
            </a:r>
          </a:p>
        </p:txBody>
      </p:sp>
    </p:spTree>
    <p:extLst>
      <p:ext uri="{BB962C8B-B14F-4D97-AF65-F5344CB8AC3E}">
        <p14:creationId xmlns:p14="http://schemas.microsoft.com/office/powerpoint/2010/main" val="3253907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858DF7D-C2D0-4B03-A7A0-2F06B789EE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B26B711-3121-40B0-8377-A64F3DC00C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645C4D3D-ABBA-4B4E-93E5-01E34371984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98DDD5E5-0097-4C6C-B266-5732EDA96C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8952EF87-C74F-4D3F-9CAD-EEA1733C9BD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AC41151-1DFC-4AB8-83E6-3BBB587E58F1}"/>
              </a:ext>
            </a:extLst>
          </p:cNvPr>
          <p:cNvSpPr>
            <a:spLocks noGrp="1"/>
          </p:cNvSpPr>
          <p:nvPr>
            <p:ph type="title"/>
          </p:nvPr>
        </p:nvSpPr>
        <p:spPr>
          <a:xfrm>
            <a:off x="771148" y="1037967"/>
            <a:ext cx="3054091" cy="4709131"/>
          </a:xfrm>
        </p:spPr>
        <p:txBody>
          <a:bodyPr anchor="ctr">
            <a:normAutofit/>
          </a:bodyPr>
          <a:lstStyle/>
          <a:p>
            <a:r>
              <a:rPr lang="en-US">
                <a:solidFill>
                  <a:srgbClr val="FFFEFF"/>
                </a:solidFill>
              </a:rPr>
              <a:t>Switching at the Data Link Layer cont. </a:t>
            </a:r>
          </a:p>
        </p:txBody>
      </p:sp>
      <p:sp>
        <p:nvSpPr>
          <p:cNvPr id="3" name="Content Placeholder 2">
            <a:extLst>
              <a:ext uri="{FF2B5EF4-FFF2-40B4-BE49-F238E27FC236}">
                <a16:creationId xmlns:a16="http://schemas.microsoft.com/office/drawing/2014/main" id="{BE243B61-B787-1F9D-2E68-F9D433411D78}"/>
              </a:ext>
            </a:extLst>
          </p:cNvPr>
          <p:cNvSpPr>
            <a:spLocks noGrp="1"/>
          </p:cNvSpPr>
          <p:nvPr>
            <p:ph idx="1"/>
          </p:nvPr>
        </p:nvSpPr>
        <p:spPr>
          <a:xfrm>
            <a:off x="4534935" y="1037968"/>
            <a:ext cx="6725899" cy="4820832"/>
          </a:xfrm>
        </p:spPr>
        <p:txBody>
          <a:bodyPr>
            <a:normAutofit/>
          </a:bodyPr>
          <a:lstStyle/>
          <a:p>
            <a:r>
              <a:rPr lang="en-US"/>
              <a:t>By default, the implementation of switches creates a single broadcast domain, </a:t>
            </a:r>
          </a:p>
          <a:p>
            <a:pPr lvl="1">
              <a:buFont typeface="Arial" panose="020B0604020202020204" pitchFamily="34" charset="0"/>
              <a:buChar char="•"/>
            </a:pPr>
            <a:r>
              <a:rPr lang="en-US" b="0" i="0">
                <a:effectLst/>
                <a:latin typeface="Open Sans" panose="020B0606030504020204" pitchFamily="34" charset="0"/>
              </a:rPr>
              <a:t>A broadcast domain is a collection of devices that receive broadcast traffic from each other. Switches will forward broadcast traffic to all interfaces, except the one where it originated from. A</a:t>
            </a:r>
            <a:r>
              <a:rPr lang="en-US"/>
              <a:t>ll hosts can reach each other by broadcasting at the Data Link Layer. </a:t>
            </a:r>
          </a:p>
          <a:p>
            <a:r>
              <a:rPr lang="en-US"/>
              <a:t>Broadcast domains either can reside within the same LAN segment or can be bridged to other LAN segments.</a:t>
            </a:r>
          </a:p>
          <a:p>
            <a:r>
              <a:rPr lang="en-US"/>
              <a:t>Switches support VLANs(Virtual Local Area Network), which can be used to create multiple logical broadcast domains</a:t>
            </a:r>
          </a:p>
          <a:p>
            <a:r>
              <a:rPr lang="en-US"/>
              <a:t>The following are three primary functions of LAN switches:</a:t>
            </a:r>
          </a:p>
          <a:p>
            <a:pPr lvl="1"/>
            <a:r>
              <a:rPr lang="en-US"/>
              <a:t>MAC Address Learning</a:t>
            </a:r>
          </a:p>
          <a:p>
            <a:pPr lvl="1"/>
            <a:r>
              <a:rPr lang="en-US"/>
              <a:t>MAC Address Forwarding and Filtering</a:t>
            </a:r>
          </a:p>
          <a:p>
            <a:pPr lvl="1"/>
            <a:r>
              <a:rPr lang="en-US"/>
              <a:t>Loop Avoidance and Detection</a:t>
            </a:r>
          </a:p>
        </p:txBody>
      </p:sp>
    </p:spTree>
    <p:extLst>
      <p:ext uri="{BB962C8B-B14F-4D97-AF65-F5344CB8AC3E}">
        <p14:creationId xmlns:p14="http://schemas.microsoft.com/office/powerpoint/2010/main" val="23449306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858DF7D-C2D0-4B03-A7A0-2F06B789EE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B26B711-3121-40B0-8377-A64F3DC00C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645C4D3D-ABBA-4B4E-93E5-01E34371984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98DDD5E5-0097-4C6C-B266-5732EDA96C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8952EF87-C74F-4D3F-9CAD-EEA1733C9BD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13E3740-5186-C92A-86C5-4011589561AF}"/>
              </a:ext>
            </a:extLst>
          </p:cNvPr>
          <p:cNvSpPr>
            <a:spLocks noGrp="1"/>
          </p:cNvSpPr>
          <p:nvPr>
            <p:ph type="title"/>
          </p:nvPr>
        </p:nvSpPr>
        <p:spPr>
          <a:xfrm>
            <a:off x="771148" y="1037967"/>
            <a:ext cx="3054091" cy="4709131"/>
          </a:xfrm>
        </p:spPr>
        <p:txBody>
          <a:bodyPr anchor="ctr">
            <a:normAutofit/>
          </a:bodyPr>
          <a:lstStyle/>
          <a:p>
            <a:r>
              <a:rPr lang="en-US">
                <a:solidFill>
                  <a:srgbClr val="FFFEFF"/>
                </a:solidFill>
              </a:rPr>
              <a:t>Switching at the Data Link Layer cont. </a:t>
            </a:r>
          </a:p>
        </p:txBody>
      </p:sp>
      <p:sp>
        <p:nvSpPr>
          <p:cNvPr id="3" name="Content Placeholder 2">
            <a:extLst>
              <a:ext uri="{FF2B5EF4-FFF2-40B4-BE49-F238E27FC236}">
                <a16:creationId xmlns:a16="http://schemas.microsoft.com/office/drawing/2014/main" id="{3132159A-5C19-658A-CB26-FAD5098EE2C4}"/>
              </a:ext>
            </a:extLst>
          </p:cNvPr>
          <p:cNvSpPr>
            <a:spLocks noGrp="1"/>
          </p:cNvSpPr>
          <p:nvPr>
            <p:ph idx="1"/>
          </p:nvPr>
        </p:nvSpPr>
        <p:spPr>
          <a:xfrm>
            <a:off x="4534935" y="1037968"/>
            <a:ext cx="6725899" cy="4820832"/>
          </a:xfrm>
        </p:spPr>
        <p:txBody>
          <a:bodyPr>
            <a:normAutofit/>
          </a:bodyPr>
          <a:lstStyle/>
          <a:p>
            <a:pPr>
              <a:lnSpc>
                <a:spcPct val="110000"/>
              </a:lnSpc>
            </a:pPr>
            <a:r>
              <a:rPr lang="en-US" sz="1400"/>
              <a:t>LAN switches learn Media Access Control (MAC) addresses by examining the source address of each frame received on the interface and using that address to build their forwarding tables. </a:t>
            </a:r>
          </a:p>
          <a:p>
            <a:pPr>
              <a:lnSpc>
                <a:spcPct val="110000"/>
              </a:lnSpc>
            </a:pPr>
            <a:r>
              <a:rPr lang="en-US" sz="1400"/>
              <a:t>Switches note the incoming port of frames sourced from a MAC address when the device connected to that port sends a frame to another MAC address.</a:t>
            </a:r>
          </a:p>
          <a:p>
            <a:pPr>
              <a:lnSpc>
                <a:spcPct val="110000"/>
              </a:lnSpc>
            </a:pPr>
            <a:r>
              <a:rPr lang="en-US" sz="1400"/>
              <a:t>Because they initially have no idea where the destination device is, switches will broadcast the received frame out of every port, except for the port on which the frame was received.</a:t>
            </a:r>
          </a:p>
          <a:p>
            <a:pPr>
              <a:lnSpc>
                <a:spcPct val="110000"/>
              </a:lnSpc>
            </a:pPr>
            <a:r>
              <a:rPr lang="en-US" sz="1400"/>
              <a:t>After the switch has flooded the broadcast packet, it will wait for a device to respond. When the intended destination device responds to the broadcast packet, the switch will note the port the response was received on and place that address into the forwarding table, which is also called the MAC address table.</a:t>
            </a:r>
          </a:p>
          <a:p>
            <a:pPr>
              <a:lnSpc>
                <a:spcPct val="110000"/>
              </a:lnSpc>
            </a:pPr>
            <a:r>
              <a:rPr lang="en-US" sz="1400"/>
              <a:t>This same process is repeated until the switch has learned the MAC addresses of all devices connected to all of its ports. These addresses are then stored in the MAC address table. </a:t>
            </a:r>
          </a:p>
        </p:txBody>
      </p:sp>
    </p:spTree>
    <p:extLst>
      <p:ext uri="{BB962C8B-B14F-4D97-AF65-F5344CB8AC3E}">
        <p14:creationId xmlns:p14="http://schemas.microsoft.com/office/powerpoint/2010/main" val="1441778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858DF7D-C2D0-4B03-A7A0-2F06B789EE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B26B711-3121-40B0-8377-A64F3DC00C7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645C4D3D-ABBA-4B4E-93E5-01E34371984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98DDD5E5-0097-4C6C-B266-5732EDA96C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8952EF87-C74F-4D3F-9CAD-EEA1733C9BD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13E3740-5186-C92A-86C5-4011589561AF}"/>
              </a:ext>
            </a:extLst>
          </p:cNvPr>
          <p:cNvSpPr>
            <a:spLocks noGrp="1"/>
          </p:cNvSpPr>
          <p:nvPr>
            <p:ph type="title"/>
          </p:nvPr>
        </p:nvSpPr>
        <p:spPr>
          <a:xfrm>
            <a:off x="771148" y="1037967"/>
            <a:ext cx="3054091" cy="4709131"/>
          </a:xfrm>
        </p:spPr>
        <p:txBody>
          <a:bodyPr anchor="ctr">
            <a:normAutofit/>
          </a:bodyPr>
          <a:lstStyle/>
          <a:p>
            <a:r>
              <a:rPr lang="en-US">
                <a:solidFill>
                  <a:srgbClr val="FFFEFF"/>
                </a:solidFill>
              </a:rPr>
              <a:t>Switching at the Data Link Layer cont. </a:t>
            </a:r>
          </a:p>
        </p:txBody>
      </p:sp>
      <p:sp>
        <p:nvSpPr>
          <p:cNvPr id="3" name="Content Placeholder 2">
            <a:extLst>
              <a:ext uri="{FF2B5EF4-FFF2-40B4-BE49-F238E27FC236}">
                <a16:creationId xmlns:a16="http://schemas.microsoft.com/office/drawing/2014/main" id="{3132159A-5C19-658A-CB26-FAD5098EE2C4}"/>
              </a:ext>
            </a:extLst>
          </p:cNvPr>
          <p:cNvSpPr>
            <a:spLocks noGrp="1"/>
          </p:cNvSpPr>
          <p:nvPr>
            <p:ph idx="1"/>
          </p:nvPr>
        </p:nvSpPr>
        <p:spPr>
          <a:xfrm>
            <a:off x="4534935" y="1037968"/>
            <a:ext cx="6725899" cy="4820832"/>
          </a:xfrm>
        </p:spPr>
        <p:txBody>
          <a:bodyPr>
            <a:normAutofit/>
          </a:bodyPr>
          <a:lstStyle/>
          <a:p>
            <a:r>
              <a:rPr lang="en-US"/>
              <a:t>The third primary function of LAN switches is Layer 2 loop avoidance. </a:t>
            </a:r>
          </a:p>
          <a:p>
            <a:r>
              <a:rPr lang="en-US"/>
              <a:t>A Layer 2 loop occurs when there are multiple redundant paths in the Layer 2 network and the paths are all in a forwarding state at the same time. </a:t>
            </a:r>
          </a:p>
          <a:p>
            <a:r>
              <a:rPr lang="en-US"/>
              <a:t>If this happens, the links will continuously forward frames, resulting in the creation of a network loop. </a:t>
            </a:r>
          </a:p>
          <a:p>
            <a:r>
              <a:rPr lang="en-US"/>
              <a:t>To prevent such incidents from occurring, LAN switches use the Spanning Tree Protocol (STP)</a:t>
            </a:r>
          </a:p>
        </p:txBody>
      </p:sp>
    </p:spTree>
    <p:extLst>
      <p:ext uri="{BB962C8B-B14F-4D97-AF65-F5344CB8AC3E}">
        <p14:creationId xmlns:p14="http://schemas.microsoft.com/office/powerpoint/2010/main" val="5742939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E6C8E6EB-4C59-429B-97E4-72A058CFC4F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B5B90362-AFCC-46A9-B41C-A257A8C5B31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F71EF7F1-38BA-471D-8CD4-2A9AE8E3552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a:extLst>
              <a:ext uri="{FF2B5EF4-FFF2-40B4-BE49-F238E27FC236}">
                <a16:creationId xmlns:a16="http://schemas.microsoft.com/office/drawing/2014/main" id="{C0524398-BFB4-4C4A-8317-83B8729F9B2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32" name="Rectangle 31">
            <a:extLst>
              <a:ext uri="{FF2B5EF4-FFF2-40B4-BE49-F238E27FC236}">
                <a16:creationId xmlns:a16="http://schemas.microsoft.com/office/drawing/2014/main" id="{875485B9-8EE1-447A-9C08-F7D6B532A8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3D black question marks with one yellow question mark">
            <a:extLst>
              <a:ext uri="{FF2B5EF4-FFF2-40B4-BE49-F238E27FC236}">
                <a16:creationId xmlns:a16="http://schemas.microsoft.com/office/drawing/2014/main" id="{FD79C2B9-EB81-9843-04D2-F8B09E970F71}"/>
              </a:ext>
            </a:extLst>
          </p:cNvPr>
          <p:cNvPicPr>
            <a:picLocks noChangeAspect="1"/>
          </p:cNvPicPr>
          <p:nvPr/>
        </p:nvPicPr>
        <p:blipFill rotWithShape="1">
          <a:blip r:embed="rId2"/>
          <a:srcRect l="14551" t="1952" r="21826" b="-1"/>
          <a:stretch/>
        </p:blipFill>
        <p:spPr>
          <a:xfrm>
            <a:off x="3" y="-22"/>
            <a:ext cx="12191997" cy="6858022"/>
          </a:xfrm>
          <a:prstGeom prst="rect">
            <a:avLst/>
          </a:prstGeom>
        </p:spPr>
      </p:pic>
      <p:sp>
        <p:nvSpPr>
          <p:cNvPr id="34" name="Rectangle 33">
            <a:extLst>
              <a:ext uri="{FF2B5EF4-FFF2-40B4-BE49-F238E27FC236}">
                <a16:creationId xmlns:a16="http://schemas.microsoft.com/office/drawing/2014/main" id="{B963707F-B98C-4143-AFCF-D6B56C975C5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4059" y="457200"/>
            <a:ext cx="5010912" cy="9144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35">
            <a:extLst>
              <a:ext uri="{FF2B5EF4-FFF2-40B4-BE49-F238E27FC236}">
                <a16:creationId xmlns:a16="http://schemas.microsoft.com/office/drawing/2014/main" id="{88D2DFBB-460D-4ECB-BD76-509C99DAD65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5583" y="601197"/>
            <a:ext cx="5009388" cy="5789368"/>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B850975-BDF2-4414-48EF-13EF78031B36}"/>
              </a:ext>
            </a:extLst>
          </p:cNvPr>
          <p:cNvSpPr>
            <a:spLocks noGrp="1"/>
          </p:cNvSpPr>
          <p:nvPr>
            <p:ph type="title"/>
          </p:nvPr>
        </p:nvSpPr>
        <p:spPr>
          <a:xfrm>
            <a:off x="837126" y="1419225"/>
            <a:ext cx="4320227" cy="2395117"/>
          </a:xfrm>
        </p:spPr>
        <p:txBody>
          <a:bodyPr vert="horz" lIns="91440" tIns="45720" rIns="91440" bIns="45720" rtlCol="0" anchor="b">
            <a:normAutofit/>
          </a:bodyPr>
          <a:lstStyle/>
          <a:p>
            <a:r>
              <a:rPr lang="en-US" sz="4000">
                <a:solidFill>
                  <a:srgbClr val="FFFFFF"/>
                </a:solidFill>
              </a:rPr>
              <a:t>questions</a:t>
            </a:r>
          </a:p>
        </p:txBody>
      </p:sp>
    </p:spTree>
    <p:extLst>
      <p:ext uri="{BB962C8B-B14F-4D97-AF65-F5344CB8AC3E}">
        <p14:creationId xmlns:p14="http://schemas.microsoft.com/office/powerpoint/2010/main" val="162308190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AnalogousFromRegularSeedRightStep">
      <a:dk1>
        <a:srgbClr val="000000"/>
      </a:dk1>
      <a:lt1>
        <a:srgbClr val="FFFFFF"/>
      </a:lt1>
      <a:dk2>
        <a:srgbClr val="2B301B"/>
      </a:dk2>
      <a:lt2>
        <a:srgbClr val="F3F0F3"/>
      </a:lt2>
      <a:accent1>
        <a:srgbClr val="48B75D"/>
      </a:accent1>
      <a:accent2>
        <a:srgbClr val="3BB183"/>
      </a:accent2>
      <a:accent3>
        <a:srgbClr val="45AFB1"/>
      </a:accent3>
      <a:accent4>
        <a:srgbClr val="3B7DB1"/>
      </a:accent4>
      <a:accent5>
        <a:srgbClr val="4D5EC3"/>
      </a:accent5>
      <a:accent6>
        <a:srgbClr val="6648B6"/>
      </a:accent6>
      <a:hlink>
        <a:srgbClr val="BF3FA7"/>
      </a:hlink>
      <a:folHlink>
        <a:srgbClr val="7F7F7F"/>
      </a:folHlink>
    </a:clrScheme>
    <a:fontScheme name="Dividend">
      <a:majorFont>
        <a:latin typeface="Univers Condensed"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Univers"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1741B2E28913D4F8EB1273C4FEFC740" ma:contentTypeVersion="13" ma:contentTypeDescription="Create a new document." ma:contentTypeScope="" ma:versionID="170f98308152748deac7d3b5f361fe98">
  <xsd:schema xmlns:xsd="http://www.w3.org/2001/XMLSchema" xmlns:xs="http://www.w3.org/2001/XMLSchema" xmlns:p="http://schemas.microsoft.com/office/2006/metadata/properties" xmlns:ns2="91996ce7-020e-4684-919a-b5d87e9bfa30" xmlns:ns3="490c9ccc-c823-4f5f-bd87-22d796f22aa1" targetNamespace="http://schemas.microsoft.com/office/2006/metadata/properties" ma:root="true" ma:fieldsID="e2edb776706941bbafaaebcf0e44a8f8" ns2:_="" ns3:_="">
    <xsd:import namespace="91996ce7-020e-4684-919a-b5d87e9bfa30"/>
    <xsd:import namespace="490c9ccc-c823-4f5f-bd87-22d796f22aa1"/>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996ce7-020e-4684-919a-b5d87e9bfa3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c7be36e-9551-4638-a550-39ad8744497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90c9ccc-c823-4f5f-bd87-22d796f22aa1"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00fd1672-d9d9-4973-a45a-bcb17e9a52fa}" ma:internalName="TaxCatchAll" ma:showField="CatchAllData" ma:web="490c9ccc-c823-4f5f-bd87-22d796f22aa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1996ce7-020e-4684-919a-b5d87e9bfa30">
      <Terms xmlns="http://schemas.microsoft.com/office/infopath/2007/PartnerControls"/>
    </lcf76f155ced4ddcb4097134ff3c332f>
    <TaxCatchAll xmlns="490c9ccc-c823-4f5f-bd87-22d796f22aa1" xsi:nil="true"/>
  </documentManagement>
</p:properties>
</file>

<file path=customXml/itemProps1.xml><?xml version="1.0" encoding="utf-8"?>
<ds:datastoreItem xmlns:ds="http://schemas.openxmlformats.org/officeDocument/2006/customXml" ds:itemID="{C28F1E9D-B0AB-4D40-8DA4-4A74A36B03A4}">
  <ds:schemaRefs>
    <ds:schemaRef ds:uri="http://schemas.microsoft.com/sharepoint/v3/contenttype/forms"/>
  </ds:schemaRefs>
</ds:datastoreItem>
</file>

<file path=customXml/itemProps2.xml><?xml version="1.0" encoding="utf-8"?>
<ds:datastoreItem xmlns:ds="http://schemas.openxmlformats.org/officeDocument/2006/customXml" ds:itemID="{C7958B49-6AC9-4599-8B8D-99EF027EB713}"/>
</file>

<file path=customXml/itemProps3.xml><?xml version="1.0" encoding="utf-8"?>
<ds:datastoreItem xmlns:ds="http://schemas.openxmlformats.org/officeDocument/2006/customXml" ds:itemID="{6F4415EE-751C-48CC-8103-CFAAFC424FFF}">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6371</TotalTime>
  <Words>3605</Words>
  <Application>Microsoft Office PowerPoint</Application>
  <PresentationFormat>Widescreen</PresentationFormat>
  <Paragraphs>222</Paragraphs>
  <Slides>39</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39</vt:i4>
      </vt:variant>
    </vt:vector>
  </HeadingPairs>
  <TitlesOfParts>
    <vt:vector size="49" baseType="lpstr">
      <vt:lpstr>Arial</vt:lpstr>
      <vt:lpstr>Gill Sans MT</vt:lpstr>
      <vt:lpstr>Helvetica Neue</vt:lpstr>
      <vt:lpstr>Open Sans</vt:lpstr>
      <vt:lpstr>Times New Roman</vt:lpstr>
      <vt:lpstr>Univers</vt:lpstr>
      <vt:lpstr>Univers Condensed</vt:lpstr>
      <vt:lpstr>urw-din</vt:lpstr>
      <vt:lpstr>Wingdings 2</vt:lpstr>
      <vt:lpstr>DividendVTI</vt:lpstr>
      <vt:lpstr>INTRODUCTION TO the switch</vt:lpstr>
      <vt:lpstr>What is a switch?</vt:lpstr>
      <vt:lpstr>different methods of internetwork switching</vt:lpstr>
      <vt:lpstr>Switching at the Physical Layer</vt:lpstr>
      <vt:lpstr>Switching at the Data Link Layer</vt:lpstr>
      <vt:lpstr>Switching at the Data Link Layer cont. </vt:lpstr>
      <vt:lpstr>Switching at the Data Link Layer cont. </vt:lpstr>
      <vt:lpstr>Switching at the Data Link Layer cont. </vt:lpstr>
      <vt:lpstr>questions</vt:lpstr>
      <vt:lpstr>Switching at the Network Layer</vt:lpstr>
      <vt:lpstr>Switching at the Network Layer cont.</vt:lpstr>
      <vt:lpstr>Switching at the Transport Layer</vt:lpstr>
      <vt:lpstr>Multilayer Switching</vt:lpstr>
      <vt:lpstr>The Benefits of VLANs</vt:lpstr>
      <vt:lpstr>User and Voice vlans</vt:lpstr>
      <vt:lpstr>questions</vt:lpstr>
      <vt:lpstr>Configuration modes</vt:lpstr>
      <vt:lpstr>User Execution mode</vt:lpstr>
      <vt:lpstr>Interface Configuration mode</vt:lpstr>
      <vt:lpstr>Different Types of Switch Ports</vt:lpstr>
      <vt:lpstr>Accesss ports</vt:lpstr>
      <vt:lpstr>Trunk ports</vt:lpstr>
      <vt:lpstr>802.1Q Encapsulation Explained</vt:lpstr>
      <vt:lpstr>802.1q cont.</vt:lpstr>
      <vt:lpstr>Hybrid ports</vt:lpstr>
      <vt:lpstr>Combo ports</vt:lpstr>
      <vt:lpstr>Stack ports</vt:lpstr>
      <vt:lpstr>Poe ports</vt:lpstr>
      <vt:lpstr>questions</vt:lpstr>
      <vt:lpstr>Spanning tree</vt:lpstr>
      <vt:lpstr>Spanning tree cont.</vt:lpstr>
      <vt:lpstr>Why do we need spanning-tree?</vt:lpstr>
      <vt:lpstr>Loops cont.</vt:lpstr>
      <vt:lpstr>How spanning trees solves loops </vt:lpstr>
      <vt:lpstr>How spanning trees solves loops </vt:lpstr>
      <vt:lpstr>How spanning trees solves loops </vt:lpstr>
      <vt:lpstr>How spanning trees solves loops </vt:lpstr>
      <vt:lpstr>Spanning tree portfast </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switch</dc:title>
  <dc:creator>jesus ortiz2</dc:creator>
  <cp:lastModifiedBy>Ortiz SSgt Jesus G</cp:lastModifiedBy>
  <cp:revision>9</cp:revision>
  <dcterms:created xsi:type="dcterms:W3CDTF">2022-10-09T05:00:34Z</dcterms:created>
  <dcterms:modified xsi:type="dcterms:W3CDTF">2023-01-05T05:29:44Z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0x01010011741B2E28913D4F8EB1273C4FEFC740</vt:lpwstr>
  </property>
</Properties>
</file>

<file path=docProps/thumbnail.jpeg>
</file>